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6"/>
  </p:notesMasterIdLst>
  <p:sldIdLst>
    <p:sldId id="345" r:id="rId2"/>
    <p:sldId id="346" r:id="rId3"/>
    <p:sldId id="305" r:id="rId4"/>
    <p:sldId id="264" r:id="rId5"/>
    <p:sldId id="256" r:id="rId6"/>
    <p:sldId id="257" r:id="rId7"/>
    <p:sldId id="462" r:id="rId8"/>
    <p:sldId id="261" r:id="rId9"/>
    <p:sldId id="395" r:id="rId10"/>
    <p:sldId id="307" r:id="rId11"/>
    <p:sldId id="401" r:id="rId12"/>
    <p:sldId id="308" r:id="rId13"/>
    <p:sldId id="402" r:id="rId14"/>
    <p:sldId id="309" r:id="rId15"/>
    <p:sldId id="347" r:id="rId16"/>
    <p:sldId id="280" r:id="rId17"/>
    <p:sldId id="388" r:id="rId18"/>
    <p:sldId id="258" r:id="rId19"/>
    <p:sldId id="260" r:id="rId20"/>
    <p:sldId id="263" r:id="rId21"/>
    <p:sldId id="262" r:id="rId22"/>
    <p:sldId id="266" r:id="rId23"/>
    <p:sldId id="265" r:id="rId24"/>
    <p:sldId id="268" r:id="rId25"/>
    <p:sldId id="381" r:id="rId26"/>
    <p:sldId id="279" r:id="rId27"/>
    <p:sldId id="271" r:id="rId28"/>
    <p:sldId id="270" r:id="rId29"/>
    <p:sldId id="387" r:id="rId30"/>
    <p:sldId id="259" r:id="rId31"/>
    <p:sldId id="283" r:id="rId32"/>
    <p:sldId id="281" r:id="rId33"/>
    <p:sldId id="349" r:id="rId34"/>
    <p:sldId id="396" r:id="rId35"/>
    <p:sldId id="436" r:id="rId36"/>
    <p:sldId id="406" r:id="rId37"/>
    <p:sldId id="410" r:id="rId38"/>
    <p:sldId id="273" r:id="rId39"/>
    <p:sldId id="411" r:id="rId40"/>
    <p:sldId id="412" r:id="rId41"/>
    <p:sldId id="423" r:id="rId42"/>
    <p:sldId id="272" r:id="rId43"/>
    <p:sldId id="342" r:id="rId44"/>
    <p:sldId id="282" r:id="rId45"/>
    <p:sldId id="285" r:id="rId46"/>
    <p:sldId id="439" r:id="rId47"/>
    <p:sldId id="286" r:id="rId48"/>
    <p:sldId id="284" r:id="rId49"/>
    <p:sldId id="287" r:id="rId50"/>
    <p:sldId id="275" r:id="rId51"/>
    <p:sldId id="408" r:id="rId52"/>
    <p:sldId id="310" r:id="rId53"/>
    <p:sldId id="404" r:id="rId54"/>
    <p:sldId id="276" r:id="rId55"/>
    <p:sldId id="278" r:id="rId56"/>
    <p:sldId id="413" r:id="rId57"/>
    <p:sldId id="304" r:id="rId58"/>
    <p:sldId id="356" r:id="rId59"/>
    <p:sldId id="357" r:id="rId60"/>
    <p:sldId id="358" r:id="rId61"/>
    <p:sldId id="405" r:id="rId62"/>
    <p:sldId id="446" r:id="rId63"/>
    <p:sldId id="359" r:id="rId64"/>
    <p:sldId id="403" r:id="rId65"/>
    <p:sldId id="277" r:id="rId66"/>
    <p:sldId id="344" r:id="rId67"/>
    <p:sldId id="269" r:id="rId68"/>
    <p:sldId id="289" r:id="rId69"/>
    <p:sldId id="425" r:id="rId70"/>
    <p:sldId id="293" r:id="rId71"/>
    <p:sldId id="290" r:id="rId72"/>
    <p:sldId id="418" r:id="rId73"/>
    <p:sldId id="437" r:id="rId74"/>
    <p:sldId id="447" r:id="rId75"/>
    <p:sldId id="291" r:id="rId76"/>
    <p:sldId id="461" r:id="rId77"/>
    <p:sldId id="380" r:id="rId78"/>
    <p:sldId id="294" r:id="rId79"/>
    <p:sldId id="288" r:id="rId80"/>
    <p:sldId id="424" r:id="rId81"/>
    <p:sldId id="292" r:id="rId82"/>
    <p:sldId id="427" r:id="rId83"/>
    <p:sldId id="295" r:id="rId84"/>
    <p:sldId id="448" r:id="rId85"/>
    <p:sldId id="382" r:id="rId86"/>
    <p:sldId id="428" r:id="rId87"/>
    <p:sldId id="419" r:id="rId88"/>
    <p:sldId id="420" r:id="rId89"/>
    <p:sldId id="421" r:id="rId90"/>
    <p:sldId id="422" r:id="rId91"/>
    <p:sldId id="296" r:id="rId92"/>
    <p:sldId id="384" r:id="rId93"/>
    <p:sldId id="385" r:id="rId94"/>
    <p:sldId id="386" r:id="rId95"/>
    <p:sldId id="297" r:id="rId96"/>
    <p:sldId id="298" r:id="rId97"/>
    <p:sldId id="429" r:id="rId98"/>
    <p:sldId id="299" r:id="rId99"/>
    <p:sldId id="302" r:id="rId100"/>
    <p:sldId id="300" r:id="rId101"/>
    <p:sldId id="430" r:id="rId102"/>
    <p:sldId id="301" r:id="rId103"/>
    <p:sldId id="303" r:id="rId104"/>
    <p:sldId id="313" r:id="rId105"/>
    <p:sldId id="314" r:id="rId106"/>
    <p:sldId id="322" r:id="rId107"/>
    <p:sldId id="438" r:id="rId108"/>
    <p:sldId id="306" r:id="rId109"/>
    <p:sldId id="343" r:id="rId110"/>
    <p:sldId id="311" r:id="rId111"/>
    <p:sldId id="399" r:id="rId112"/>
    <p:sldId id="373" r:id="rId113"/>
    <p:sldId id="400" r:id="rId114"/>
    <p:sldId id="374" r:id="rId115"/>
    <p:sldId id="350" r:id="rId116"/>
    <p:sldId id="398" r:id="rId117"/>
    <p:sldId id="351" r:id="rId118"/>
    <p:sldId id="321" r:id="rId119"/>
    <p:sldId id="352" r:id="rId120"/>
    <p:sldId id="353" r:id="rId121"/>
    <p:sldId id="354" r:id="rId122"/>
    <p:sldId id="341" r:id="rId123"/>
    <p:sldId id="312" r:id="rId124"/>
    <p:sldId id="431" r:id="rId125"/>
    <p:sldId id="315" r:id="rId126"/>
    <p:sldId id="375" r:id="rId127"/>
    <p:sldId id="376" r:id="rId128"/>
    <p:sldId id="377" r:id="rId129"/>
    <p:sldId id="378" r:id="rId130"/>
    <p:sldId id="379" r:id="rId131"/>
    <p:sldId id="389" r:id="rId132"/>
    <p:sldId id="432" r:id="rId133"/>
    <p:sldId id="316" r:id="rId134"/>
    <p:sldId id="390" r:id="rId135"/>
    <p:sldId id="391" r:id="rId136"/>
    <p:sldId id="392" r:id="rId137"/>
    <p:sldId id="393" r:id="rId138"/>
    <p:sldId id="394" r:id="rId139"/>
    <p:sldId id="441" r:id="rId140"/>
    <p:sldId id="442" r:id="rId141"/>
    <p:sldId id="433" r:id="rId142"/>
    <p:sldId id="317" r:id="rId143"/>
    <p:sldId id="474" r:id="rId144"/>
    <p:sldId id="475" r:id="rId145"/>
    <p:sldId id="355" r:id="rId146"/>
    <p:sldId id="526" r:id="rId147"/>
    <p:sldId id="525" r:id="rId148"/>
    <p:sldId id="451" r:id="rId149"/>
    <p:sldId id="318" r:id="rId150"/>
    <p:sldId id="515" r:id="rId151"/>
    <p:sldId id="516" r:id="rId152"/>
    <p:sldId id="445" r:id="rId153"/>
    <p:sldId id="444" r:id="rId154"/>
    <p:sldId id="320" r:id="rId155"/>
    <p:sldId id="465" r:id="rId156"/>
    <p:sldId id="372" r:id="rId157"/>
    <p:sldId id="360" r:id="rId158"/>
    <p:sldId id="361" r:id="rId159"/>
    <p:sldId id="368" r:id="rId160"/>
    <p:sldId id="440" r:id="rId161"/>
    <p:sldId id="369" r:id="rId162"/>
    <p:sldId id="370" r:id="rId163"/>
    <p:sldId id="434" r:id="rId164"/>
    <p:sldId id="435" r:id="rId165"/>
    <p:sldId id="452" r:id="rId166"/>
    <p:sldId id="460" r:id="rId167"/>
    <p:sldId id="541" r:id="rId168"/>
    <p:sldId id="466" r:id="rId169"/>
    <p:sldId id="450" r:id="rId170"/>
    <p:sldId id="467" r:id="rId171"/>
    <p:sldId id="468" r:id="rId172"/>
    <p:sldId id="477" r:id="rId173"/>
    <p:sldId id="478" r:id="rId174"/>
    <p:sldId id="469" r:id="rId175"/>
    <p:sldId id="443" r:id="rId176"/>
    <p:sldId id="479" r:id="rId177"/>
    <p:sldId id="470" r:id="rId178"/>
    <p:sldId id="459" r:id="rId179"/>
    <p:sldId id="463" r:id="rId180"/>
    <p:sldId id="481" r:id="rId181"/>
    <p:sldId id="371" r:id="rId182"/>
    <p:sldId id="324" r:id="rId183"/>
    <p:sldId id="453" r:id="rId184"/>
    <p:sldId id="454" r:id="rId185"/>
    <p:sldId id="480" r:id="rId186"/>
    <p:sldId id="482" r:id="rId187"/>
    <p:sldId id="455" r:id="rId188"/>
    <p:sldId id="456" r:id="rId189"/>
    <p:sldId id="457" r:id="rId190"/>
    <p:sldId id="458" r:id="rId191"/>
    <p:sldId id="472" r:id="rId192"/>
    <p:sldId id="325" r:id="rId193"/>
    <p:sldId id="473" r:id="rId194"/>
    <p:sldId id="483" r:id="rId195"/>
    <p:sldId id="546" r:id="rId196"/>
    <p:sldId id="471" r:id="rId197"/>
    <p:sldId id="527" r:id="rId198"/>
    <p:sldId id="528" r:id="rId199"/>
    <p:sldId id="484" r:id="rId200"/>
    <p:sldId id="485" r:id="rId201"/>
    <p:sldId id="486" r:id="rId202"/>
    <p:sldId id="487" r:id="rId203"/>
    <p:sldId id="327" r:id="rId204"/>
    <p:sldId id="488" r:id="rId205"/>
    <p:sldId id="489" r:id="rId206"/>
    <p:sldId id="490" r:id="rId207"/>
    <p:sldId id="476" r:id="rId208"/>
    <p:sldId id="328" r:id="rId209"/>
    <p:sldId id="491" r:id="rId210"/>
    <p:sldId id="492" r:id="rId211"/>
    <p:sldId id="329" r:id="rId212"/>
    <p:sldId id="331" r:id="rId213"/>
    <p:sldId id="493" r:id="rId214"/>
    <p:sldId id="494" r:id="rId215"/>
    <p:sldId id="495" r:id="rId216"/>
    <p:sldId id="540" r:id="rId217"/>
    <p:sldId id="536" r:id="rId218"/>
    <p:sldId id="330" r:id="rId219"/>
    <p:sldId id="496" r:id="rId220"/>
    <p:sldId id="497" r:id="rId221"/>
    <p:sldId id="552" r:id="rId222"/>
    <p:sldId id="532" r:id="rId223"/>
    <p:sldId id="498" r:id="rId224"/>
    <p:sldId id="538" r:id="rId225"/>
    <p:sldId id="499" r:id="rId226"/>
    <p:sldId id="500" r:id="rId227"/>
    <p:sldId id="537" r:id="rId228"/>
    <p:sldId id="501" r:id="rId229"/>
    <p:sldId id="534" r:id="rId230"/>
    <p:sldId id="530" r:id="rId231"/>
    <p:sldId id="531" r:id="rId232"/>
    <p:sldId id="502" r:id="rId233"/>
    <p:sldId id="503" r:id="rId234"/>
    <p:sldId id="332" r:id="rId235"/>
    <p:sldId id="504" r:id="rId236"/>
    <p:sldId id="550" r:id="rId237"/>
    <p:sldId id="505" r:id="rId238"/>
    <p:sldId id="506" r:id="rId239"/>
    <p:sldId id="507" r:id="rId240"/>
    <p:sldId id="551" r:id="rId241"/>
    <p:sldId id="333" r:id="rId242"/>
    <p:sldId id="539" r:id="rId243"/>
    <p:sldId id="529" r:id="rId244"/>
    <p:sldId id="535" r:id="rId245"/>
    <p:sldId id="513" r:id="rId246"/>
    <p:sldId id="334" r:id="rId247"/>
    <p:sldId id="563" r:id="rId248"/>
    <p:sldId id="511" r:id="rId249"/>
    <p:sldId id="514" r:id="rId250"/>
    <p:sldId id="554" r:id="rId251"/>
    <p:sldId id="512" r:id="rId252"/>
    <p:sldId id="556" r:id="rId253"/>
    <p:sldId id="553" r:id="rId254"/>
    <p:sldId id="509" r:id="rId255"/>
    <p:sldId id="510" r:id="rId256"/>
    <p:sldId id="564" r:id="rId257"/>
    <p:sldId id="559" r:id="rId258"/>
    <p:sldId id="565" r:id="rId259"/>
    <p:sldId id="557" r:id="rId260"/>
    <p:sldId id="549" r:id="rId261"/>
    <p:sldId id="336" r:id="rId262"/>
    <p:sldId id="517" r:id="rId263"/>
    <p:sldId id="558" r:id="rId264"/>
    <p:sldId id="508" r:id="rId265"/>
    <p:sldId id="555" r:id="rId266"/>
    <p:sldId id="542" r:id="rId267"/>
    <p:sldId id="543" r:id="rId268"/>
    <p:sldId id="544" r:id="rId269"/>
    <p:sldId id="545" r:id="rId270"/>
    <p:sldId id="522" r:id="rId271"/>
    <p:sldId id="547" r:id="rId272"/>
    <p:sldId id="518" r:id="rId273"/>
    <p:sldId id="548" r:id="rId274"/>
    <p:sldId id="337" r:id="rId275"/>
    <p:sldId id="519" r:id="rId276"/>
    <p:sldId id="520" r:id="rId277"/>
    <p:sldId id="521" r:id="rId278"/>
    <p:sldId id="338" r:id="rId279"/>
    <p:sldId id="523" r:id="rId280"/>
    <p:sldId id="524" r:id="rId281"/>
    <p:sldId id="560" r:id="rId282"/>
    <p:sldId id="561" r:id="rId283"/>
    <p:sldId id="562" r:id="rId284"/>
    <p:sldId id="339" r:id="rId285"/>
  </p:sldIdLst>
  <p:sldSz cx="12192000" cy="6858000"/>
  <p:notesSz cx="9388475" cy="7102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4F54E4-E7AC-421C-9FCF-FB5C8D58A084}" v="63" dt="2025-01-29T15:18:58.7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8" autoAdjust="0"/>
    <p:restoredTop sz="94616" autoAdjust="0"/>
  </p:normalViewPr>
  <p:slideViewPr>
    <p:cSldViewPr snapToGrid="0">
      <p:cViewPr varScale="1">
        <p:scale>
          <a:sx n="66" d="100"/>
          <a:sy n="66" d="100"/>
        </p:scale>
        <p:origin x="1210" y="278"/>
      </p:cViewPr>
      <p:guideLst/>
    </p:cSldViewPr>
  </p:slideViewPr>
  <p:outlineViewPr>
    <p:cViewPr>
      <p:scale>
        <a:sx n="33" d="100"/>
        <a:sy n="33" d="100"/>
      </p:scale>
      <p:origin x="0" y="-120326"/>
    </p:cViewPr>
  </p:outlineViewPr>
  <p:notesTextViewPr>
    <p:cViewPr>
      <p:scale>
        <a:sx n="3" d="2"/>
        <a:sy n="3" d="2"/>
      </p:scale>
      <p:origin x="0" y="0"/>
    </p:cViewPr>
  </p:notesTextViewPr>
  <p:sorterViewPr>
    <p:cViewPr varScale="1">
      <p:scale>
        <a:sx n="100" d="100"/>
        <a:sy n="100" d="100"/>
      </p:scale>
      <p:origin x="0" y="-48768"/>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tableStyles" Target="tableStyles.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microsoft.com/office/2015/10/relationships/revisionInfo" Target="revisionInfo.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notesMaster" Target="notesMasters/notesMaster1.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presProps" Target="presProps.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viewProps" Target="viewProps.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theme" Target="theme/theme1.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171" Type="http://schemas.openxmlformats.org/officeDocument/2006/relationships/slide" Target="slides/slide170.xml"/><Relationship Id="rId227" Type="http://schemas.openxmlformats.org/officeDocument/2006/relationships/slide" Target="slides/slide22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68339" cy="356357"/>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5317963" y="1"/>
            <a:ext cx="4068339" cy="356357"/>
          </a:xfrm>
          <a:prstGeom prst="rect">
            <a:avLst/>
          </a:prstGeom>
        </p:spPr>
        <p:txBody>
          <a:bodyPr vert="horz" lIns="94229" tIns="47114" rIns="94229" bIns="47114" rtlCol="0"/>
          <a:lstStyle>
            <a:lvl1pPr algn="r">
              <a:defRPr sz="1200"/>
            </a:lvl1pPr>
          </a:lstStyle>
          <a:p>
            <a:fld id="{E342264B-9800-49F7-82E2-D0597653753C}" type="datetimeFigureOut">
              <a:rPr lang="en-US" smtClean="0"/>
              <a:t>2/24/2025</a:t>
            </a:fld>
            <a:endParaRPr lang="en-US"/>
          </a:p>
        </p:txBody>
      </p:sp>
      <p:sp>
        <p:nvSpPr>
          <p:cNvPr id="4" name="Slide Image Placeholder 3"/>
          <p:cNvSpPr>
            <a:spLocks noGrp="1" noRot="1" noChangeAspect="1"/>
          </p:cNvSpPr>
          <p:nvPr>
            <p:ph type="sldImg" idx="2"/>
          </p:nvPr>
        </p:nvSpPr>
        <p:spPr>
          <a:xfrm>
            <a:off x="2563813" y="887413"/>
            <a:ext cx="4260850" cy="2397125"/>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938848" y="3418066"/>
            <a:ext cx="7510780" cy="2796600"/>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746119"/>
            <a:ext cx="4068339" cy="356356"/>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5317963" y="6746119"/>
            <a:ext cx="4068339" cy="356356"/>
          </a:xfrm>
          <a:prstGeom prst="rect">
            <a:avLst/>
          </a:prstGeom>
        </p:spPr>
        <p:txBody>
          <a:bodyPr vert="horz" lIns="94229" tIns="47114" rIns="94229" bIns="47114" rtlCol="0" anchor="b"/>
          <a:lstStyle>
            <a:lvl1pPr algn="r">
              <a:defRPr sz="1200"/>
            </a:lvl1pPr>
          </a:lstStyle>
          <a:p>
            <a:fld id="{3E73662B-4097-4BEC-8463-5173AF76727E}" type="slidenum">
              <a:rPr lang="en-US" smtClean="0"/>
              <a:t>‹#›</a:t>
            </a:fld>
            <a:endParaRPr lang="en-US"/>
          </a:p>
        </p:txBody>
      </p:sp>
    </p:spTree>
    <p:extLst>
      <p:ext uri="{BB962C8B-B14F-4D97-AF65-F5344CB8AC3E}">
        <p14:creationId xmlns:p14="http://schemas.microsoft.com/office/powerpoint/2010/main" val="2131085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73662B-4097-4BEC-8463-5173AF76727E}" type="slidenum">
              <a:rPr lang="en-US" smtClean="0"/>
              <a:t>12</a:t>
            </a:fld>
            <a:endParaRPr lang="en-US"/>
          </a:p>
        </p:txBody>
      </p:sp>
    </p:spTree>
    <p:extLst>
      <p:ext uri="{BB962C8B-B14F-4D97-AF65-F5344CB8AC3E}">
        <p14:creationId xmlns:p14="http://schemas.microsoft.com/office/powerpoint/2010/main" val="39337660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170997-A4CE-7955-FC87-ED1C77D9DEE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946E9B5-48EE-A3C5-34C2-E65AB2B3E83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B6417AD-9166-A94B-F13A-C6D414551D6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BCBE32E-50D0-23A9-991A-5A1A2DF75DFA}"/>
              </a:ext>
            </a:extLst>
          </p:cNvPr>
          <p:cNvSpPr>
            <a:spLocks noGrp="1"/>
          </p:cNvSpPr>
          <p:nvPr>
            <p:ph type="sldNum" sz="quarter" idx="5"/>
          </p:nvPr>
        </p:nvSpPr>
        <p:spPr/>
        <p:txBody>
          <a:bodyPr/>
          <a:lstStyle/>
          <a:p>
            <a:fld id="{3E73662B-4097-4BEC-8463-5173AF76727E}" type="slidenum">
              <a:rPr lang="en-US" smtClean="0"/>
              <a:t>97</a:t>
            </a:fld>
            <a:endParaRPr lang="en-US"/>
          </a:p>
        </p:txBody>
      </p:sp>
    </p:spTree>
    <p:extLst>
      <p:ext uri="{BB962C8B-B14F-4D97-AF65-F5344CB8AC3E}">
        <p14:creationId xmlns:p14="http://schemas.microsoft.com/office/powerpoint/2010/main" val="41119987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A4DC83-4AD0-8191-99E0-A018D0FDB5C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B05B28-6080-63F5-D266-E314E00B065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03BAD6-4D0F-3E8F-8352-434DDC60CCA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12C2888-2612-9439-A9DD-2B3ADE14880A}"/>
              </a:ext>
            </a:extLst>
          </p:cNvPr>
          <p:cNvSpPr>
            <a:spLocks noGrp="1"/>
          </p:cNvSpPr>
          <p:nvPr>
            <p:ph type="sldNum" sz="quarter" idx="5"/>
          </p:nvPr>
        </p:nvSpPr>
        <p:spPr/>
        <p:txBody>
          <a:bodyPr/>
          <a:lstStyle/>
          <a:p>
            <a:fld id="{3E73662B-4097-4BEC-8463-5173AF76727E}" type="slidenum">
              <a:rPr lang="en-US" smtClean="0"/>
              <a:t>101</a:t>
            </a:fld>
            <a:endParaRPr lang="en-US"/>
          </a:p>
        </p:txBody>
      </p:sp>
    </p:spTree>
    <p:extLst>
      <p:ext uri="{BB962C8B-B14F-4D97-AF65-F5344CB8AC3E}">
        <p14:creationId xmlns:p14="http://schemas.microsoft.com/office/powerpoint/2010/main" val="6367978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73662B-4097-4BEC-8463-5173AF76727E}" type="slidenum">
              <a:rPr lang="en-US" smtClean="0"/>
              <a:t>152</a:t>
            </a:fld>
            <a:endParaRPr lang="en-US"/>
          </a:p>
        </p:txBody>
      </p:sp>
    </p:spTree>
    <p:extLst>
      <p:ext uri="{BB962C8B-B14F-4D97-AF65-F5344CB8AC3E}">
        <p14:creationId xmlns:p14="http://schemas.microsoft.com/office/powerpoint/2010/main" val="607703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73662B-4097-4BEC-8463-5173AF76727E}" type="slidenum">
              <a:rPr lang="en-US" smtClean="0"/>
              <a:t>36</a:t>
            </a:fld>
            <a:endParaRPr lang="en-US"/>
          </a:p>
        </p:txBody>
      </p:sp>
    </p:spTree>
    <p:extLst>
      <p:ext uri="{BB962C8B-B14F-4D97-AF65-F5344CB8AC3E}">
        <p14:creationId xmlns:p14="http://schemas.microsoft.com/office/powerpoint/2010/main" val="429959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29AB9E-4DDD-95A9-CCA3-0E7AFB7896E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C3140DE-DACE-4508-3A65-07C54639DB8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F36171-9E01-6D79-F057-21C49EE6C2C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E3FC6B9-8D0C-7C1A-4E8D-DECABBCBDB89}"/>
              </a:ext>
            </a:extLst>
          </p:cNvPr>
          <p:cNvSpPr>
            <a:spLocks noGrp="1"/>
          </p:cNvSpPr>
          <p:nvPr>
            <p:ph type="sldNum" sz="quarter" idx="5"/>
          </p:nvPr>
        </p:nvSpPr>
        <p:spPr/>
        <p:txBody>
          <a:bodyPr/>
          <a:lstStyle/>
          <a:p>
            <a:fld id="{3E73662B-4097-4BEC-8463-5173AF76727E}" type="slidenum">
              <a:rPr lang="en-US" smtClean="0"/>
              <a:t>41</a:t>
            </a:fld>
            <a:endParaRPr lang="en-US"/>
          </a:p>
        </p:txBody>
      </p:sp>
    </p:spTree>
    <p:extLst>
      <p:ext uri="{BB962C8B-B14F-4D97-AF65-F5344CB8AC3E}">
        <p14:creationId xmlns:p14="http://schemas.microsoft.com/office/powerpoint/2010/main" val="3989653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5D6EE8-1B07-42A7-F11A-6A31E4BFA8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31FAFE1-DC3C-7B21-1E65-4815CD0C2B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C6166DD-64AF-6DD7-361A-7FD561B4669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97388F8-19FD-E46A-A544-4D053C886457}"/>
              </a:ext>
            </a:extLst>
          </p:cNvPr>
          <p:cNvSpPr>
            <a:spLocks noGrp="1"/>
          </p:cNvSpPr>
          <p:nvPr>
            <p:ph type="sldNum" sz="quarter" idx="5"/>
          </p:nvPr>
        </p:nvSpPr>
        <p:spPr/>
        <p:txBody>
          <a:bodyPr/>
          <a:lstStyle/>
          <a:p>
            <a:fld id="{3E73662B-4097-4BEC-8463-5173AF76727E}" type="slidenum">
              <a:rPr lang="en-US" smtClean="0"/>
              <a:t>69</a:t>
            </a:fld>
            <a:endParaRPr lang="en-US"/>
          </a:p>
        </p:txBody>
      </p:sp>
    </p:spTree>
    <p:extLst>
      <p:ext uri="{BB962C8B-B14F-4D97-AF65-F5344CB8AC3E}">
        <p14:creationId xmlns:p14="http://schemas.microsoft.com/office/powerpoint/2010/main" val="12886808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4728E5-A968-6C1D-9B11-5F60F7B4C6A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12E52D6-8CCF-3B93-65B1-24E66A6C8B4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AB79462-160B-1570-4DA3-C108C9D0241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2C178DF-9FF5-69F3-F319-A0EC1CFBB044}"/>
              </a:ext>
            </a:extLst>
          </p:cNvPr>
          <p:cNvSpPr>
            <a:spLocks noGrp="1"/>
          </p:cNvSpPr>
          <p:nvPr>
            <p:ph type="sldNum" sz="quarter" idx="5"/>
          </p:nvPr>
        </p:nvSpPr>
        <p:spPr/>
        <p:txBody>
          <a:bodyPr/>
          <a:lstStyle/>
          <a:p>
            <a:fld id="{3E73662B-4097-4BEC-8463-5173AF76727E}" type="slidenum">
              <a:rPr lang="en-US" smtClean="0"/>
              <a:t>74</a:t>
            </a:fld>
            <a:endParaRPr lang="en-US"/>
          </a:p>
        </p:txBody>
      </p:sp>
    </p:spTree>
    <p:extLst>
      <p:ext uri="{BB962C8B-B14F-4D97-AF65-F5344CB8AC3E}">
        <p14:creationId xmlns:p14="http://schemas.microsoft.com/office/powerpoint/2010/main" val="5285872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73662B-4097-4BEC-8463-5173AF76727E}" type="slidenum">
              <a:rPr lang="en-US" smtClean="0"/>
              <a:t>78</a:t>
            </a:fld>
            <a:endParaRPr lang="en-US"/>
          </a:p>
        </p:txBody>
      </p:sp>
    </p:spTree>
    <p:extLst>
      <p:ext uri="{BB962C8B-B14F-4D97-AF65-F5344CB8AC3E}">
        <p14:creationId xmlns:p14="http://schemas.microsoft.com/office/powerpoint/2010/main" val="3497495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66CF2A-892C-C767-74FC-2E1AC0BC823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AFD551-C5EC-3D25-33C7-98B817C0F61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4A6C331-BD55-E472-054D-44FA76541A3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4A7B20E-21D2-2B6E-D95A-DBB2ABDD9FA1}"/>
              </a:ext>
            </a:extLst>
          </p:cNvPr>
          <p:cNvSpPr>
            <a:spLocks noGrp="1"/>
          </p:cNvSpPr>
          <p:nvPr>
            <p:ph type="sldNum" sz="quarter" idx="5"/>
          </p:nvPr>
        </p:nvSpPr>
        <p:spPr/>
        <p:txBody>
          <a:bodyPr/>
          <a:lstStyle/>
          <a:p>
            <a:fld id="{3E73662B-4097-4BEC-8463-5173AF76727E}" type="slidenum">
              <a:rPr lang="en-US" smtClean="0"/>
              <a:t>80</a:t>
            </a:fld>
            <a:endParaRPr lang="en-US"/>
          </a:p>
        </p:txBody>
      </p:sp>
    </p:spTree>
    <p:extLst>
      <p:ext uri="{BB962C8B-B14F-4D97-AF65-F5344CB8AC3E}">
        <p14:creationId xmlns:p14="http://schemas.microsoft.com/office/powerpoint/2010/main" val="2316810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1F30D3-5131-F7D6-628F-87B66ACFB47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A182C26-16D2-6880-24BA-572719F59E6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A3072FD-E08E-040C-3E50-4EA93ABE149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EFF0D01-A368-6BFC-74B7-9D5C83C3024A}"/>
              </a:ext>
            </a:extLst>
          </p:cNvPr>
          <p:cNvSpPr>
            <a:spLocks noGrp="1"/>
          </p:cNvSpPr>
          <p:nvPr>
            <p:ph type="sldNum" sz="quarter" idx="5"/>
          </p:nvPr>
        </p:nvSpPr>
        <p:spPr/>
        <p:txBody>
          <a:bodyPr/>
          <a:lstStyle/>
          <a:p>
            <a:fld id="{3E73662B-4097-4BEC-8463-5173AF76727E}" type="slidenum">
              <a:rPr lang="en-US" smtClean="0"/>
              <a:t>82</a:t>
            </a:fld>
            <a:endParaRPr lang="en-US"/>
          </a:p>
        </p:txBody>
      </p:sp>
    </p:spTree>
    <p:extLst>
      <p:ext uri="{BB962C8B-B14F-4D97-AF65-F5344CB8AC3E}">
        <p14:creationId xmlns:p14="http://schemas.microsoft.com/office/powerpoint/2010/main" val="38546637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7EC73E-388A-9597-DBEB-C7337357AF3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C4A24F9-B49D-2915-39FA-BBC1B80F047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6EC487D-FA28-5B91-DE35-01DC1A7878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4F0A621-1CAD-A12C-3C34-F120C5456D5E}"/>
              </a:ext>
            </a:extLst>
          </p:cNvPr>
          <p:cNvSpPr>
            <a:spLocks noGrp="1"/>
          </p:cNvSpPr>
          <p:nvPr>
            <p:ph type="sldNum" sz="quarter" idx="5"/>
          </p:nvPr>
        </p:nvSpPr>
        <p:spPr/>
        <p:txBody>
          <a:bodyPr/>
          <a:lstStyle/>
          <a:p>
            <a:fld id="{3E73662B-4097-4BEC-8463-5173AF76727E}" type="slidenum">
              <a:rPr lang="en-US" smtClean="0"/>
              <a:t>86</a:t>
            </a:fld>
            <a:endParaRPr lang="en-US"/>
          </a:p>
        </p:txBody>
      </p:sp>
    </p:spTree>
    <p:extLst>
      <p:ext uri="{BB962C8B-B14F-4D97-AF65-F5344CB8AC3E}">
        <p14:creationId xmlns:p14="http://schemas.microsoft.com/office/powerpoint/2010/main" val="2198357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54C9B-F325-9F9B-FD52-B453FA83CC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3D3F2E-09CD-B3B0-61CB-6B93D4F965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BF0557C-84F2-C687-F173-35E697EDC5A2}"/>
              </a:ext>
            </a:extLst>
          </p:cNvPr>
          <p:cNvSpPr>
            <a:spLocks noGrp="1"/>
          </p:cNvSpPr>
          <p:nvPr>
            <p:ph type="dt" sz="half" idx="10"/>
          </p:nvPr>
        </p:nvSpPr>
        <p:spPr/>
        <p:txBody>
          <a:bodyPr/>
          <a:lstStyle/>
          <a:p>
            <a:fld id="{7839BC8A-FC4C-4823-93C3-C7520552B91C}" type="datetimeFigureOut">
              <a:rPr lang="en-US" smtClean="0"/>
              <a:t>2/24/2025</a:t>
            </a:fld>
            <a:endParaRPr lang="en-US"/>
          </a:p>
        </p:txBody>
      </p:sp>
      <p:sp>
        <p:nvSpPr>
          <p:cNvPr id="5" name="Footer Placeholder 4">
            <a:extLst>
              <a:ext uri="{FF2B5EF4-FFF2-40B4-BE49-F238E27FC236}">
                <a16:creationId xmlns:a16="http://schemas.microsoft.com/office/drawing/2014/main" id="{BE65F521-EE50-351B-D237-8707AEEF6D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D1A94E-6C53-8A3C-6894-F830179B1CAE}"/>
              </a:ext>
            </a:extLst>
          </p:cNvPr>
          <p:cNvSpPr>
            <a:spLocks noGrp="1"/>
          </p:cNvSpPr>
          <p:nvPr>
            <p:ph type="sldNum" sz="quarter" idx="12"/>
          </p:nvPr>
        </p:nvSpPr>
        <p:spPr/>
        <p:txBody>
          <a:bodyPr/>
          <a:lstStyle/>
          <a:p>
            <a:fld id="{57537AD5-6D20-427B-B9DD-954F8C257AD7}" type="slidenum">
              <a:rPr lang="en-US" smtClean="0"/>
              <a:t>‹#›</a:t>
            </a:fld>
            <a:endParaRPr lang="en-US"/>
          </a:p>
        </p:txBody>
      </p:sp>
    </p:spTree>
    <p:extLst>
      <p:ext uri="{BB962C8B-B14F-4D97-AF65-F5344CB8AC3E}">
        <p14:creationId xmlns:p14="http://schemas.microsoft.com/office/powerpoint/2010/main" val="993603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8E3E7-D35D-4A7F-9C01-77230218ED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EFD0A6-41E4-972A-13E5-242428F51D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64C0E0-E34D-0E06-CFEA-E92D6500C607}"/>
              </a:ext>
            </a:extLst>
          </p:cNvPr>
          <p:cNvSpPr>
            <a:spLocks noGrp="1"/>
          </p:cNvSpPr>
          <p:nvPr>
            <p:ph type="dt" sz="half" idx="10"/>
          </p:nvPr>
        </p:nvSpPr>
        <p:spPr/>
        <p:txBody>
          <a:bodyPr/>
          <a:lstStyle/>
          <a:p>
            <a:fld id="{7839BC8A-FC4C-4823-93C3-C7520552B91C}" type="datetimeFigureOut">
              <a:rPr lang="en-US" smtClean="0"/>
              <a:t>2/24/2025</a:t>
            </a:fld>
            <a:endParaRPr lang="en-US"/>
          </a:p>
        </p:txBody>
      </p:sp>
      <p:sp>
        <p:nvSpPr>
          <p:cNvPr id="5" name="Footer Placeholder 4">
            <a:extLst>
              <a:ext uri="{FF2B5EF4-FFF2-40B4-BE49-F238E27FC236}">
                <a16:creationId xmlns:a16="http://schemas.microsoft.com/office/drawing/2014/main" id="{904F77D0-EA8B-D169-16EA-88BBF65A7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1CF602-D776-1CB3-96C6-6D08640B50F7}"/>
              </a:ext>
            </a:extLst>
          </p:cNvPr>
          <p:cNvSpPr>
            <a:spLocks noGrp="1"/>
          </p:cNvSpPr>
          <p:nvPr>
            <p:ph type="sldNum" sz="quarter" idx="12"/>
          </p:nvPr>
        </p:nvSpPr>
        <p:spPr/>
        <p:txBody>
          <a:bodyPr/>
          <a:lstStyle/>
          <a:p>
            <a:fld id="{57537AD5-6D20-427B-B9DD-954F8C257AD7}" type="slidenum">
              <a:rPr lang="en-US" smtClean="0"/>
              <a:t>‹#›</a:t>
            </a:fld>
            <a:endParaRPr lang="en-US"/>
          </a:p>
        </p:txBody>
      </p:sp>
    </p:spTree>
    <p:extLst>
      <p:ext uri="{BB962C8B-B14F-4D97-AF65-F5344CB8AC3E}">
        <p14:creationId xmlns:p14="http://schemas.microsoft.com/office/powerpoint/2010/main" val="3411319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22E1FA-3242-85F6-EEBE-9FFA2AF50B7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0FF430E-2659-C099-292D-4554C9D4D9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8FD1F3-F115-BF49-35EE-F5E9954BA92D}"/>
              </a:ext>
            </a:extLst>
          </p:cNvPr>
          <p:cNvSpPr>
            <a:spLocks noGrp="1"/>
          </p:cNvSpPr>
          <p:nvPr>
            <p:ph type="dt" sz="half" idx="10"/>
          </p:nvPr>
        </p:nvSpPr>
        <p:spPr/>
        <p:txBody>
          <a:bodyPr/>
          <a:lstStyle/>
          <a:p>
            <a:fld id="{7839BC8A-FC4C-4823-93C3-C7520552B91C}" type="datetimeFigureOut">
              <a:rPr lang="en-US" smtClean="0"/>
              <a:t>2/24/2025</a:t>
            </a:fld>
            <a:endParaRPr lang="en-US"/>
          </a:p>
        </p:txBody>
      </p:sp>
      <p:sp>
        <p:nvSpPr>
          <p:cNvPr id="5" name="Footer Placeholder 4">
            <a:extLst>
              <a:ext uri="{FF2B5EF4-FFF2-40B4-BE49-F238E27FC236}">
                <a16:creationId xmlns:a16="http://schemas.microsoft.com/office/drawing/2014/main" id="{39DFD82D-C43F-37FB-261D-F970024931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B64B7-C5DD-4FF5-8F7D-0679AECCC408}"/>
              </a:ext>
            </a:extLst>
          </p:cNvPr>
          <p:cNvSpPr>
            <a:spLocks noGrp="1"/>
          </p:cNvSpPr>
          <p:nvPr>
            <p:ph type="sldNum" sz="quarter" idx="12"/>
          </p:nvPr>
        </p:nvSpPr>
        <p:spPr/>
        <p:txBody>
          <a:bodyPr/>
          <a:lstStyle/>
          <a:p>
            <a:fld id="{57537AD5-6D20-427B-B9DD-954F8C257AD7}" type="slidenum">
              <a:rPr lang="en-US" smtClean="0"/>
              <a:t>‹#›</a:t>
            </a:fld>
            <a:endParaRPr lang="en-US"/>
          </a:p>
        </p:txBody>
      </p:sp>
    </p:spTree>
    <p:extLst>
      <p:ext uri="{BB962C8B-B14F-4D97-AF65-F5344CB8AC3E}">
        <p14:creationId xmlns:p14="http://schemas.microsoft.com/office/powerpoint/2010/main" val="3333632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4F7FC-F8AB-26D4-1871-61AF9D50B9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F5871A-F5ED-2360-297D-BD60DBC8AB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2AF63D-B018-3802-C055-C19D7DA59FBA}"/>
              </a:ext>
            </a:extLst>
          </p:cNvPr>
          <p:cNvSpPr>
            <a:spLocks noGrp="1"/>
          </p:cNvSpPr>
          <p:nvPr>
            <p:ph type="dt" sz="half" idx="10"/>
          </p:nvPr>
        </p:nvSpPr>
        <p:spPr/>
        <p:txBody>
          <a:bodyPr/>
          <a:lstStyle/>
          <a:p>
            <a:fld id="{7839BC8A-FC4C-4823-93C3-C7520552B91C}" type="datetimeFigureOut">
              <a:rPr lang="en-US" smtClean="0"/>
              <a:t>2/24/2025</a:t>
            </a:fld>
            <a:endParaRPr lang="en-US"/>
          </a:p>
        </p:txBody>
      </p:sp>
      <p:sp>
        <p:nvSpPr>
          <p:cNvPr id="5" name="Footer Placeholder 4">
            <a:extLst>
              <a:ext uri="{FF2B5EF4-FFF2-40B4-BE49-F238E27FC236}">
                <a16:creationId xmlns:a16="http://schemas.microsoft.com/office/drawing/2014/main" id="{1C764122-5F29-4361-B684-3E833F5BEB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E8C12A-68A4-CF6B-DDD4-5C31547A3040}"/>
              </a:ext>
            </a:extLst>
          </p:cNvPr>
          <p:cNvSpPr>
            <a:spLocks noGrp="1"/>
          </p:cNvSpPr>
          <p:nvPr>
            <p:ph type="sldNum" sz="quarter" idx="12"/>
          </p:nvPr>
        </p:nvSpPr>
        <p:spPr/>
        <p:txBody>
          <a:bodyPr/>
          <a:lstStyle/>
          <a:p>
            <a:fld id="{57537AD5-6D20-427B-B9DD-954F8C257AD7}" type="slidenum">
              <a:rPr lang="en-US" smtClean="0"/>
              <a:t>‹#›</a:t>
            </a:fld>
            <a:endParaRPr lang="en-US"/>
          </a:p>
        </p:txBody>
      </p:sp>
    </p:spTree>
    <p:extLst>
      <p:ext uri="{BB962C8B-B14F-4D97-AF65-F5344CB8AC3E}">
        <p14:creationId xmlns:p14="http://schemas.microsoft.com/office/powerpoint/2010/main" val="1270620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9DA9E-CFE2-F2D2-FBAA-119CD8E72CC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77B755-0426-D9AA-EB4E-0AFD628597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CCAC5F3-38A1-8654-A5D3-04363DF11897}"/>
              </a:ext>
            </a:extLst>
          </p:cNvPr>
          <p:cNvSpPr>
            <a:spLocks noGrp="1"/>
          </p:cNvSpPr>
          <p:nvPr>
            <p:ph type="dt" sz="half" idx="10"/>
          </p:nvPr>
        </p:nvSpPr>
        <p:spPr/>
        <p:txBody>
          <a:bodyPr/>
          <a:lstStyle/>
          <a:p>
            <a:fld id="{7839BC8A-FC4C-4823-93C3-C7520552B91C}" type="datetimeFigureOut">
              <a:rPr lang="en-US" smtClean="0"/>
              <a:t>2/24/2025</a:t>
            </a:fld>
            <a:endParaRPr lang="en-US"/>
          </a:p>
        </p:txBody>
      </p:sp>
      <p:sp>
        <p:nvSpPr>
          <p:cNvPr id="5" name="Footer Placeholder 4">
            <a:extLst>
              <a:ext uri="{FF2B5EF4-FFF2-40B4-BE49-F238E27FC236}">
                <a16:creationId xmlns:a16="http://schemas.microsoft.com/office/drawing/2014/main" id="{7C58F8C1-10DF-4ABD-7C15-051000105B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AA3867-B869-F99C-CEE1-87C86E57AB01}"/>
              </a:ext>
            </a:extLst>
          </p:cNvPr>
          <p:cNvSpPr>
            <a:spLocks noGrp="1"/>
          </p:cNvSpPr>
          <p:nvPr>
            <p:ph type="sldNum" sz="quarter" idx="12"/>
          </p:nvPr>
        </p:nvSpPr>
        <p:spPr/>
        <p:txBody>
          <a:bodyPr/>
          <a:lstStyle/>
          <a:p>
            <a:fld id="{57537AD5-6D20-427B-B9DD-954F8C257AD7}" type="slidenum">
              <a:rPr lang="en-US" smtClean="0"/>
              <a:t>‹#›</a:t>
            </a:fld>
            <a:endParaRPr lang="en-US"/>
          </a:p>
        </p:txBody>
      </p:sp>
    </p:spTree>
    <p:extLst>
      <p:ext uri="{BB962C8B-B14F-4D97-AF65-F5344CB8AC3E}">
        <p14:creationId xmlns:p14="http://schemas.microsoft.com/office/powerpoint/2010/main" val="4248657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176F9-687D-2D9F-3EB2-1E91CB5DB8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2A93EB-71FE-D372-5DBD-00DF1373573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1CC623-C135-7BAC-4B20-D2DB5BA4E9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230CF07-5C80-B75A-6925-6C27B0859591}"/>
              </a:ext>
            </a:extLst>
          </p:cNvPr>
          <p:cNvSpPr>
            <a:spLocks noGrp="1"/>
          </p:cNvSpPr>
          <p:nvPr>
            <p:ph type="dt" sz="half" idx="10"/>
          </p:nvPr>
        </p:nvSpPr>
        <p:spPr/>
        <p:txBody>
          <a:bodyPr/>
          <a:lstStyle/>
          <a:p>
            <a:fld id="{7839BC8A-FC4C-4823-93C3-C7520552B91C}" type="datetimeFigureOut">
              <a:rPr lang="en-US" smtClean="0"/>
              <a:t>2/24/2025</a:t>
            </a:fld>
            <a:endParaRPr lang="en-US"/>
          </a:p>
        </p:txBody>
      </p:sp>
      <p:sp>
        <p:nvSpPr>
          <p:cNvPr id="6" name="Footer Placeholder 5">
            <a:extLst>
              <a:ext uri="{FF2B5EF4-FFF2-40B4-BE49-F238E27FC236}">
                <a16:creationId xmlns:a16="http://schemas.microsoft.com/office/drawing/2014/main" id="{7B3FF43B-9826-046E-A9C7-A73295639A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6203ED-6071-D1D0-C23C-C4E0C2A9C233}"/>
              </a:ext>
            </a:extLst>
          </p:cNvPr>
          <p:cNvSpPr>
            <a:spLocks noGrp="1"/>
          </p:cNvSpPr>
          <p:nvPr>
            <p:ph type="sldNum" sz="quarter" idx="12"/>
          </p:nvPr>
        </p:nvSpPr>
        <p:spPr/>
        <p:txBody>
          <a:bodyPr/>
          <a:lstStyle/>
          <a:p>
            <a:fld id="{57537AD5-6D20-427B-B9DD-954F8C257AD7}" type="slidenum">
              <a:rPr lang="en-US" smtClean="0"/>
              <a:t>‹#›</a:t>
            </a:fld>
            <a:endParaRPr lang="en-US"/>
          </a:p>
        </p:txBody>
      </p:sp>
    </p:spTree>
    <p:extLst>
      <p:ext uri="{BB962C8B-B14F-4D97-AF65-F5344CB8AC3E}">
        <p14:creationId xmlns:p14="http://schemas.microsoft.com/office/powerpoint/2010/main" val="3755520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9D6AC-A57F-8C03-49B0-249341090C8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9B47DDB-186D-9A79-EE30-51AD624956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88D8B9-07A6-28C7-49AD-0159586CF5F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DE7569-2D53-A25F-B9E3-6E4AA57B75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031CDE4-F0F4-C193-30EA-8CB25A2AF6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3C78AA8-52F3-D096-A0A3-3FB36A72FEF2}"/>
              </a:ext>
            </a:extLst>
          </p:cNvPr>
          <p:cNvSpPr>
            <a:spLocks noGrp="1"/>
          </p:cNvSpPr>
          <p:nvPr>
            <p:ph type="dt" sz="half" idx="10"/>
          </p:nvPr>
        </p:nvSpPr>
        <p:spPr/>
        <p:txBody>
          <a:bodyPr/>
          <a:lstStyle/>
          <a:p>
            <a:fld id="{7839BC8A-FC4C-4823-93C3-C7520552B91C}" type="datetimeFigureOut">
              <a:rPr lang="en-US" smtClean="0"/>
              <a:t>2/24/2025</a:t>
            </a:fld>
            <a:endParaRPr lang="en-US"/>
          </a:p>
        </p:txBody>
      </p:sp>
      <p:sp>
        <p:nvSpPr>
          <p:cNvPr id="8" name="Footer Placeholder 7">
            <a:extLst>
              <a:ext uri="{FF2B5EF4-FFF2-40B4-BE49-F238E27FC236}">
                <a16:creationId xmlns:a16="http://schemas.microsoft.com/office/drawing/2014/main" id="{7D108207-3AFD-97E4-C1F1-7E243C3B94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812A796-005E-AB7A-0533-188E3A67C306}"/>
              </a:ext>
            </a:extLst>
          </p:cNvPr>
          <p:cNvSpPr>
            <a:spLocks noGrp="1"/>
          </p:cNvSpPr>
          <p:nvPr>
            <p:ph type="sldNum" sz="quarter" idx="12"/>
          </p:nvPr>
        </p:nvSpPr>
        <p:spPr/>
        <p:txBody>
          <a:bodyPr/>
          <a:lstStyle/>
          <a:p>
            <a:fld id="{57537AD5-6D20-427B-B9DD-954F8C257AD7}" type="slidenum">
              <a:rPr lang="en-US" smtClean="0"/>
              <a:t>‹#›</a:t>
            </a:fld>
            <a:endParaRPr lang="en-US"/>
          </a:p>
        </p:txBody>
      </p:sp>
    </p:spTree>
    <p:extLst>
      <p:ext uri="{BB962C8B-B14F-4D97-AF65-F5344CB8AC3E}">
        <p14:creationId xmlns:p14="http://schemas.microsoft.com/office/powerpoint/2010/main" val="2591388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3817D-1768-4212-CB0A-25E49249DE6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2EFEC41-9837-92F8-371F-CB3156EA0AE0}"/>
              </a:ext>
            </a:extLst>
          </p:cNvPr>
          <p:cNvSpPr>
            <a:spLocks noGrp="1"/>
          </p:cNvSpPr>
          <p:nvPr>
            <p:ph type="dt" sz="half" idx="10"/>
          </p:nvPr>
        </p:nvSpPr>
        <p:spPr/>
        <p:txBody>
          <a:bodyPr/>
          <a:lstStyle/>
          <a:p>
            <a:fld id="{7839BC8A-FC4C-4823-93C3-C7520552B91C}" type="datetimeFigureOut">
              <a:rPr lang="en-US" smtClean="0"/>
              <a:t>2/24/2025</a:t>
            </a:fld>
            <a:endParaRPr lang="en-US"/>
          </a:p>
        </p:txBody>
      </p:sp>
      <p:sp>
        <p:nvSpPr>
          <p:cNvPr id="4" name="Footer Placeholder 3">
            <a:extLst>
              <a:ext uri="{FF2B5EF4-FFF2-40B4-BE49-F238E27FC236}">
                <a16:creationId xmlns:a16="http://schemas.microsoft.com/office/drawing/2014/main" id="{86F57D06-B738-75ED-7357-3F448DC4C57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31C406D-850F-5921-5D62-62CD39098F9A}"/>
              </a:ext>
            </a:extLst>
          </p:cNvPr>
          <p:cNvSpPr>
            <a:spLocks noGrp="1"/>
          </p:cNvSpPr>
          <p:nvPr>
            <p:ph type="sldNum" sz="quarter" idx="12"/>
          </p:nvPr>
        </p:nvSpPr>
        <p:spPr/>
        <p:txBody>
          <a:bodyPr/>
          <a:lstStyle/>
          <a:p>
            <a:fld id="{57537AD5-6D20-427B-B9DD-954F8C257AD7}" type="slidenum">
              <a:rPr lang="en-US" smtClean="0"/>
              <a:t>‹#›</a:t>
            </a:fld>
            <a:endParaRPr lang="en-US"/>
          </a:p>
        </p:txBody>
      </p:sp>
    </p:spTree>
    <p:extLst>
      <p:ext uri="{BB962C8B-B14F-4D97-AF65-F5344CB8AC3E}">
        <p14:creationId xmlns:p14="http://schemas.microsoft.com/office/powerpoint/2010/main" val="4017444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305F13-6503-3F12-5B3A-1812D7019132}"/>
              </a:ext>
            </a:extLst>
          </p:cNvPr>
          <p:cNvSpPr>
            <a:spLocks noGrp="1"/>
          </p:cNvSpPr>
          <p:nvPr>
            <p:ph type="dt" sz="half" idx="10"/>
          </p:nvPr>
        </p:nvSpPr>
        <p:spPr/>
        <p:txBody>
          <a:bodyPr/>
          <a:lstStyle/>
          <a:p>
            <a:fld id="{7839BC8A-FC4C-4823-93C3-C7520552B91C}" type="datetimeFigureOut">
              <a:rPr lang="en-US" smtClean="0"/>
              <a:t>2/24/2025</a:t>
            </a:fld>
            <a:endParaRPr lang="en-US"/>
          </a:p>
        </p:txBody>
      </p:sp>
      <p:sp>
        <p:nvSpPr>
          <p:cNvPr id="3" name="Footer Placeholder 2">
            <a:extLst>
              <a:ext uri="{FF2B5EF4-FFF2-40B4-BE49-F238E27FC236}">
                <a16:creationId xmlns:a16="http://schemas.microsoft.com/office/drawing/2014/main" id="{3F73A41F-8A1B-FF6B-C7E7-1BC3A3D63B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D124334-B26E-FE03-5CA1-31FECA40EE9B}"/>
              </a:ext>
            </a:extLst>
          </p:cNvPr>
          <p:cNvSpPr>
            <a:spLocks noGrp="1"/>
          </p:cNvSpPr>
          <p:nvPr>
            <p:ph type="sldNum" sz="quarter" idx="12"/>
          </p:nvPr>
        </p:nvSpPr>
        <p:spPr/>
        <p:txBody>
          <a:bodyPr/>
          <a:lstStyle/>
          <a:p>
            <a:fld id="{57537AD5-6D20-427B-B9DD-954F8C257AD7}" type="slidenum">
              <a:rPr lang="en-US" smtClean="0"/>
              <a:t>‹#›</a:t>
            </a:fld>
            <a:endParaRPr lang="en-US"/>
          </a:p>
        </p:txBody>
      </p:sp>
    </p:spTree>
    <p:extLst>
      <p:ext uri="{BB962C8B-B14F-4D97-AF65-F5344CB8AC3E}">
        <p14:creationId xmlns:p14="http://schemas.microsoft.com/office/powerpoint/2010/main" val="4138512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16D22-03C9-B5E5-9C60-DF677A701B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41207EB-4EE5-18EB-8A44-1A5B9002DF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859577-16F7-04F4-46A4-31C414FA0B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58F9D8-8FD7-1CF1-BF95-DFB084E3A8F7}"/>
              </a:ext>
            </a:extLst>
          </p:cNvPr>
          <p:cNvSpPr>
            <a:spLocks noGrp="1"/>
          </p:cNvSpPr>
          <p:nvPr>
            <p:ph type="dt" sz="half" idx="10"/>
          </p:nvPr>
        </p:nvSpPr>
        <p:spPr/>
        <p:txBody>
          <a:bodyPr/>
          <a:lstStyle/>
          <a:p>
            <a:fld id="{7839BC8A-FC4C-4823-93C3-C7520552B91C}" type="datetimeFigureOut">
              <a:rPr lang="en-US" smtClean="0"/>
              <a:t>2/24/2025</a:t>
            </a:fld>
            <a:endParaRPr lang="en-US"/>
          </a:p>
        </p:txBody>
      </p:sp>
      <p:sp>
        <p:nvSpPr>
          <p:cNvPr id="6" name="Footer Placeholder 5">
            <a:extLst>
              <a:ext uri="{FF2B5EF4-FFF2-40B4-BE49-F238E27FC236}">
                <a16:creationId xmlns:a16="http://schemas.microsoft.com/office/drawing/2014/main" id="{51D8D6BC-0E82-654D-14E8-99CFB97B3E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E28A49-339A-70D3-E4C7-55012624034D}"/>
              </a:ext>
            </a:extLst>
          </p:cNvPr>
          <p:cNvSpPr>
            <a:spLocks noGrp="1"/>
          </p:cNvSpPr>
          <p:nvPr>
            <p:ph type="sldNum" sz="quarter" idx="12"/>
          </p:nvPr>
        </p:nvSpPr>
        <p:spPr/>
        <p:txBody>
          <a:bodyPr/>
          <a:lstStyle/>
          <a:p>
            <a:fld id="{57537AD5-6D20-427B-B9DD-954F8C257AD7}" type="slidenum">
              <a:rPr lang="en-US" smtClean="0"/>
              <a:t>‹#›</a:t>
            </a:fld>
            <a:endParaRPr lang="en-US"/>
          </a:p>
        </p:txBody>
      </p:sp>
    </p:spTree>
    <p:extLst>
      <p:ext uri="{BB962C8B-B14F-4D97-AF65-F5344CB8AC3E}">
        <p14:creationId xmlns:p14="http://schemas.microsoft.com/office/powerpoint/2010/main" val="2565359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DCD0D-2DB5-1435-0F8E-9161F61C55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44FD2C-12BA-931E-137E-E7C52D51A5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2BBAC92-0A8D-4CAF-CB58-A25374B611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667740-940E-1C0C-C605-3F88F1B7C840}"/>
              </a:ext>
            </a:extLst>
          </p:cNvPr>
          <p:cNvSpPr>
            <a:spLocks noGrp="1"/>
          </p:cNvSpPr>
          <p:nvPr>
            <p:ph type="dt" sz="half" idx="10"/>
          </p:nvPr>
        </p:nvSpPr>
        <p:spPr/>
        <p:txBody>
          <a:bodyPr/>
          <a:lstStyle/>
          <a:p>
            <a:fld id="{7839BC8A-FC4C-4823-93C3-C7520552B91C}" type="datetimeFigureOut">
              <a:rPr lang="en-US" smtClean="0"/>
              <a:t>2/24/2025</a:t>
            </a:fld>
            <a:endParaRPr lang="en-US"/>
          </a:p>
        </p:txBody>
      </p:sp>
      <p:sp>
        <p:nvSpPr>
          <p:cNvPr id="6" name="Footer Placeholder 5">
            <a:extLst>
              <a:ext uri="{FF2B5EF4-FFF2-40B4-BE49-F238E27FC236}">
                <a16:creationId xmlns:a16="http://schemas.microsoft.com/office/drawing/2014/main" id="{661CDC19-D104-91D2-F644-26EC2C16F6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D8A3E7-5F4A-F83B-9889-1B568EA41C98}"/>
              </a:ext>
            </a:extLst>
          </p:cNvPr>
          <p:cNvSpPr>
            <a:spLocks noGrp="1"/>
          </p:cNvSpPr>
          <p:nvPr>
            <p:ph type="sldNum" sz="quarter" idx="12"/>
          </p:nvPr>
        </p:nvSpPr>
        <p:spPr/>
        <p:txBody>
          <a:bodyPr/>
          <a:lstStyle/>
          <a:p>
            <a:fld id="{57537AD5-6D20-427B-B9DD-954F8C257AD7}" type="slidenum">
              <a:rPr lang="en-US" smtClean="0"/>
              <a:t>‹#›</a:t>
            </a:fld>
            <a:endParaRPr lang="en-US"/>
          </a:p>
        </p:txBody>
      </p:sp>
    </p:spTree>
    <p:extLst>
      <p:ext uri="{BB962C8B-B14F-4D97-AF65-F5344CB8AC3E}">
        <p14:creationId xmlns:p14="http://schemas.microsoft.com/office/powerpoint/2010/main" val="3696791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60052A-242D-AE9F-87B5-5301B66A1E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A7C0044-7BC4-0E6C-4FEE-71DAB7451C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12C35F-C6E8-1060-3061-149ACEE746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39BC8A-FC4C-4823-93C3-C7520552B91C}" type="datetimeFigureOut">
              <a:rPr lang="en-US" smtClean="0"/>
              <a:t>2/24/2025</a:t>
            </a:fld>
            <a:endParaRPr lang="en-US"/>
          </a:p>
        </p:txBody>
      </p:sp>
      <p:sp>
        <p:nvSpPr>
          <p:cNvPr id="5" name="Footer Placeholder 4">
            <a:extLst>
              <a:ext uri="{FF2B5EF4-FFF2-40B4-BE49-F238E27FC236}">
                <a16:creationId xmlns:a16="http://schemas.microsoft.com/office/drawing/2014/main" id="{D710A417-1521-403A-B9EB-9CC42742E4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7C96C90-2ABA-56F0-B58C-4DE5E4D8A4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537AD5-6D20-427B-B9DD-954F8C257AD7}" type="slidenum">
              <a:rPr lang="en-US" smtClean="0"/>
              <a:t>‹#›</a:t>
            </a:fld>
            <a:endParaRPr lang="en-US"/>
          </a:p>
        </p:txBody>
      </p:sp>
    </p:spTree>
    <p:extLst>
      <p:ext uri="{BB962C8B-B14F-4D97-AF65-F5344CB8AC3E}">
        <p14:creationId xmlns:p14="http://schemas.microsoft.com/office/powerpoint/2010/main" val="3017285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www.bibleref.com/Galatians/5/Galatians-5-22.html" TargetMode="External"/><Relationship Id="rId2" Type="http://schemas.openxmlformats.org/officeDocument/2006/relationships/hyperlink" Target="https://www.bibleref.com/2-Corinthians/5/2-Corinthians-5-17.html" TargetMode="External"/><Relationship Id="rId1" Type="http://schemas.openxmlformats.org/officeDocument/2006/relationships/slideLayout" Target="../slideLayouts/slideLayout2.xml"/><Relationship Id="rId5" Type="http://schemas.openxmlformats.org/officeDocument/2006/relationships/hyperlink" Target="https://www.bibleref.com/Ephesians/2/Ephesians-2-10.html" TargetMode="External"/><Relationship Id="rId4" Type="http://schemas.openxmlformats.org/officeDocument/2006/relationships/hyperlink" Target="https://www.bibleref.com/James/2/James-2-14.html"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E52770-FA91-14BD-7B73-161BC2489B16}"/>
              </a:ext>
            </a:extLst>
          </p:cNvPr>
          <p:cNvSpPr>
            <a:spLocks noGrp="1"/>
          </p:cNvSpPr>
          <p:nvPr>
            <p:ph type="title"/>
          </p:nvPr>
        </p:nvSpPr>
        <p:spPr>
          <a:xfrm>
            <a:off x="838200" y="36512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5EBD56E-F959-30B4-CCFF-67B24ED9F460}"/>
              </a:ext>
            </a:extLst>
          </p:cNvPr>
          <p:cNvSpPr>
            <a:spLocks noGrp="1"/>
          </p:cNvSpPr>
          <p:nvPr>
            <p:ph idx="1"/>
          </p:nvPr>
        </p:nvSpPr>
        <p:spPr>
          <a:xfrm>
            <a:off x="0" y="0"/>
            <a:ext cx="12192000" cy="6176963"/>
          </a:xfrm>
        </p:spPr>
        <p:txBody>
          <a:bodyPr>
            <a:noAutofit/>
          </a:bodyPr>
          <a:lstStyle/>
          <a:p>
            <a:pPr marL="0" indent="0">
              <a:buNone/>
            </a:pPr>
            <a:r>
              <a:rPr lang="en-US" sz="3600" dirty="0"/>
              <a:t>Acts 17[22] </a:t>
            </a:r>
            <a:r>
              <a:rPr lang="en-US" sz="3600" b="0" i="0" dirty="0">
                <a:solidFill>
                  <a:srgbClr val="01103A"/>
                </a:solidFill>
                <a:effectLst/>
              </a:rPr>
              <a:t>Then Paul stood in the midst of the Areopagus and said, “Men of Athens, I perceive that in all things you are very religious; [23] for as I was passing through and considering the objects of your worship, I even found an altar with this inscription: TO THE UNKNOWN GOD. Therefore, the One whom you worship without knowing, Him I proclaim to you: [24] God, who made the world and everything in it, since He is Lord of heaven and earth, does not dwell in temples made with hands. [25] Nor is He worshiped with men’s hands, as though He needed anything, since He gives to all life, breath, and all things. [26] And He has made from one blood every nation of men to dwell on all the face of the earth, and has determined their </a:t>
            </a:r>
            <a:r>
              <a:rPr lang="en-US" sz="3600" b="0" i="0" dirty="0" err="1">
                <a:solidFill>
                  <a:srgbClr val="01103A"/>
                </a:solidFill>
                <a:effectLst/>
              </a:rPr>
              <a:t>preappointed</a:t>
            </a:r>
            <a:r>
              <a:rPr lang="en-US" sz="3600" b="0" i="0" dirty="0">
                <a:solidFill>
                  <a:srgbClr val="01103A"/>
                </a:solidFill>
                <a:effectLst/>
              </a:rPr>
              <a:t> times and the boundaries of their dwellings,</a:t>
            </a:r>
            <a:endParaRPr lang="en-US" sz="3600" dirty="0"/>
          </a:p>
        </p:txBody>
      </p:sp>
    </p:spTree>
    <p:extLst>
      <p:ext uri="{BB962C8B-B14F-4D97-AF65-F5344CB8AC3E}">
        <p14:creationId xmlns:p14="http://schemas.microsoft.com/office/powerpoint/2010/main" val="4223094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87735-9A36-FFA8-D6B9-638D560B1425}"/>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1B43E74-FB20-9EFE-7AD6-4B10A0E335D8}"/>
              </a:ext>
            </a:extLst>
          </p:cNvPr>
          <p:cNvSpPr>
            <a:spLocks noGrp="1"/>
          </p:cNvSpPr>
          <p:nvPr>
            <p:ph idx="1"/>
          </p:nvPr>
        </p:nvSpPr>
        <p:spPr>
          <a:xfrm>
            <a:off x="-60385" y="483079"/>
            <a:ext cx="12252385" cy="6288658"/>
          </a:xfrm>
        </p:spPr>
        <p:txBody>
          <a:bodyPr>
            <a:noAutofit/>
          </a:bodyPr>
          <a:lstStyle/>
          <a:p>
            <a:pPr marL="0" indent="0">
              <a:buNone/>
            </a:pPr>
            <a:r>
              <a:rPr lang="en-US" sz="3600" dirty="0"/>
              <a:t>Acts 13 [16] </a:t>
            </a:r>
            <a:r>
              <a:rPr lang="en-US" sz="3600" b="0" i="0" dirty="0">
                <a:solidFill>
                  <a:srgbClr val="01103A"/>
                </a:solidFill>
                <a:effectLst/>
              </a:rPr>
              <a:t>Paul stood up, and motioning with his hand said, “Men of Israel, and you who fear God, listen: [17] “The God of this people Israel chose our fathers and made the people great during their stay in the land of Egypt, and with an uplifted arm He led them out from it. [18] For a period of about forty years He put up with them in the wilderness. [19] When He had destroyed seven nations in the land of Canaan, He</a:t>
            </a:r>
            <a:r>
              <a:rPr lang="en-US" sz="3600" dirty="0">
                <a:solidFill>
                  <a:srgbClr val="01103A"/>
                </a:solidFill>
              </a:rPr>
              <a:t> </a:t>
            </a:r>
            <a:r>
              <a:rPr lang="en-US" sz="3600" b="0" i="0" dirty="0">
                <a:solidFill>
                  <a:srgbClr val="01103A"/>
                </a:solidFill>
                <a:effectLst/>
              </a:rPr>
              <a:t>distributed their land as an </a:t>
            </a:r>
            <a:r>
              <a:rPr lang="en-US" sz="3600" b="0" dirty="0">
                <a:solidFill>
                  <a:srgbClr val="01103A"/>
                </a:solidFill>
                <a:effectLst/>
              </a:rPr>
              <a:t>inheritance—all of which took about four hundred and fifty years. [20] After these things He gave them judges until Samuel the prophet. [21] Then they asked for a king, and God gave them Saul the son of Kish, a man of </a:t>
            </a:r>
            <a:r>
              <a:rPr lang="en-US" sz="3600" b="0" i="0" dirty="0">
                <a:solidFill>
                  <a:srgbClr val="01103A"/>
                </a:solidFill>
                <a:effectLst/>
              </a:rPr>
              <a:t>the tribe of Benjamin, for forty years. </a:t>
            </a:r>
            <a:endParaRPr lang="en-US" sz="3600" dirty="0"/>
          </a:p>
        </p:txBody>
      </p:sp>
    </p:spTree>
    <p:extLst>
      <p:ext uri="{BB962C8B-B14F-4D97-AF65-F5344CB8AC3E}">
        <p14:creationId xmlns:p14="http://schemas.microsoft.com/office/powerpoint/2010/main" val="269039960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14D51-D973-04BE-3D7B-F3D02562491E}"/>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E8EA9AC-8871-667C-E592-9209A0D43341}"/>
              </a:ext>
            </a:extLst>
          </p:cNvPr>
          <p:cNvSpPr>
            <a:spLocks noGrp="1"/>
          </p:cNvSpPr>
          <p:nvPr>
            <p:ph idx="1"/>
          </p:nvPr>
        </p:nvSpPr>
        <p:spPr>
          <a:xfrm>
            <a:off x="612475" y="1207698"/>
            <a:ext cx="10834778" cy="4969264"/>
          </a:xfrm>
        </p:spPr>
        <p:txBody>
          <a:bodyPr>
            <a:normAutofit/>
          </a:bodyPr>
          <a:lstStyle/>
          <a:p>
            <a:pPr marL="0" indent="0">
              <a:buNone/>
            </a:pPr>
            <a:r>
              <a:rPr lang="en-US" sz="3600" dirty="0"/>
              <a:t>The conflict at Antioch depicted in Gal. 2:11–14 is possibly the most theologically significant episode in the development of early Christianity. It reflects the problem that Paul encounters among his congregations in Galatia and sheds light on the boundaries of Jewish Christianity as it incorporates Gentile Christians while releasing them from Jewish Christian Torah observance.</a:t>
            </a:r>
          </a:p>
          <a:p>
            <a:pPr marL="0" indent="0">
              <a:buNone/>
            </a:pPr>
            <a:r>
              <a:rPr lang="en-US" sz="3600" dirty="0"/>
              <a:t>How does this confrontation relate to evangelism today?</a:t>
            </a:r>
          </a:p>
        </p:txBody>
      </p:sp>
    </p:spTree>
    <p:extLst>
      <p:ext uri="{BB962C8B-B14F-4D97-AF65-F5344CB8AC3E}">
        <p14:creationId xmlns:p14="http://schemas.microsoft.com/office/powerpoint/2010/main" val="279228209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7AAD08-47BF-19E8-E762-5675CE2E3D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B36070-1F4D-2AE7-A553-8140E288A015}"/>
              </a:ext>
            </a:extLst>
          </p:cNvPr>
          <p:cNvSpPr>
            <a:spLocks noGrp="1"/>
          </p:cNvSpPr>
          <p:nvPr>
            <p:ph type="title"/>
          </p:nvPr>
        </p:nvSpPr>
        <p:spPr/>
        <p:txBody>
          <a:bodyPr>
            <a:normAutofit/>
          </a:bodyPr>
          <a:lstStyle/>
          <a:p>
            <a:r>
              <a:rPr lang="en-US" sz="4000" b="1" dirty="0"/>
              <a:t>				Galatians 2</a:t>
            </a:r>
          </a:p>
        </p:txBody>
      </p:sp>
      <p:sp>
        <p:nvSpPr>
          <p:cNvPr id="3" name="Content Placeholder 2">
            <a:extLst>
              <a:ext uri="{FF2B5EF4-FFF2-40B4-BE49-F238E27FC236}">
                <a16:creationId xmlns:a16="http://schemas.microsoft.com/office/drawing/2014/main" id="{D85F6309-69A9-2055-1385-CC4291229798}"/>
              </a:ext>
            </a:extLst>
          </p:cNvPr>
          <p:cNvSpPr>
            <a:spLocks noGrp="1"/>
          </p:cNvSpPr>
          <p:nvPr>
            <p:ph idx="1"/>
          </p:nvPr>
        </p:nvSpPr>
        <p:spPr>
          <a:xfrm>
            <a:off x="414068" y="1825625"/>
            <a:ext cx="11240219" cy="4351338"/>
          </a:xfrm>
        </p:spPr>
        <p:txBody>
          <a:bodyPr>
            <a:normAutofit/>
          </a:bodyPr>
          <a:lstStyle/>
          <a:p>
            <a:pPr marL="0" indent="0">
              <a:buNone/>
            </a:pPr>
            <a:r>
              <a:rPr lang="en-US" sz="3600" dirty="0"/>
              <a:t>Gal 2[1-5] The Lord’s Calling of Paul to Jerusalem</a:t>
            </a:r>
          </a:p>
          <a:p>
            <a:pPr marL="0" indent="0">
              <a:buNone/>
            </a:pPr>
            <a:r>
              <a:rPr lang="en-US" sz="3600" dirty="0"/>
              <a:t>Gal 2[6-10] The First Church Council Harmonizes Evangelism of Jew and Gentile</a:t>
            </a:r>
          </a:p>
          <a:p>
            <a:pPr marL="0" indent="0">
              <a:buNone/>
            </a:pPr>
            <a:r>
              <a:rPr lang="en-US" sz="3600" dirty="0"/>
              <a:t>Gal 2[11-14] Confrontation With and Removal of Evangelical Hypocrisy</a:t>
            </a:r>
          </a:p>
          <a:p>
            <a:pPr marL="0" indent="0">
              <a:buNone/>
            </a:pPr>
            <a:r>
              <a:rPr lang="en-US" sz="3600" b="1" dirty="0"/>
              <a:t>Gal 2[15-21] Justification by Grace Through Faith Defined</a:t>
            </a:r>
          </a:p>
        </p:txBody>
      </p:sp>
    </p:spTree>
    <p:extLst>
      <p:ext uri="{BB962C8B-B14F-4D97-AF65-F5344CB8AC3E}">
        <p14:creationId xmlns:p14="http://schemas.microsoft.com/office/powerpoint/2010/main" val="53956814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0C5ED-0F33-3466-CC35-917B7223D5A4}"/>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DA54B76-B8A3-B7EA-5555-18177DA2F2EA}"/>
              </a:ext>
            </a:extLst>
          </p:cNvPr>
          <p:cNvSpPr>
            <a:spLocks noGrp="1"/>
          </p:cNvSpPr>
          <p:nvPr>
            <p:ph idx="1"/>
          </p:nvPr>
        </p:nvSpPr>
        <p:spPr>
          <a:xfrm>
            <a:off x="0" y="207034"/>
            <a:ext cx="12200625" cy="6650966"/>
          </a:xfrm>
        </p:spPr>
        <p:txBody>
          <a:bodyPr>
            <a:normAutofit/>
          </a:bodyPr>
          <a:lstStyle/>
          <a:p>
            <a:pPr marL="0" indent="0">
              <a:buNone/>
            </a:pPr>
            <a:r>
              <a:rPr lang="en-US" sz="3200" b="0" i="0" dirty="0">
                <a:solidFill>
                  <a:srgbClr val="01103A"/>
                </a:solidFill>
                <a:effectLst/>
              </a:rPr>
              <a:t>Gal 2 [15] “We</a:t>
            </a:r>
            <a:r>
              <a:rPr lang="en-US" sz="3200" b="0" dirty="0">
                <a:solidFill>
                  <a:srgbClr val="01103A"/>
                </a:solidFill>
                <a:effectLst/>
              </a:rPr>
              <a:t> are Jews </a:t>
            </a:r>
            <a:r>
              <a:rPr lang="en-US" sz="3200" b="0" i="0" dirty="0">
                <a:solidFill>
                  <a:srgbClr val="01103A"/>
                </a:solidFill>
                <a:effectLst/>
              </a:rPr>
              <a:t>by nature and not sinners from among the Gentiles</a:t>
            </a:r>
            <a:r>
              <a:rPr lang="en-US" sz="3200" i="0" dirty="0">
                <a:solidFill>
                  <a:srgbClr val="01103A"/>
                </a:solidFill>
                <a:effectLst/>
              </a:rPr>
              <a:t>; [16] nevertheless knowing that a man is not </a:t>
            </a:r>
            <a:r>
              <a:rPr lang="en-US" sz="3200" i="0" u="sng" dirty="0">
                <a:solidFill>
                  <a:srgbClr val="01103A"/>
                </a:solidFill>
                <a:effectLst/>
              </a:rPr>
              <a:t>justified</a:t>
            </a:r>
            <a:r>
              <a:rPr lang="en-US" sz="3200" i="0" dirty="0">
                <a:solidFill>
                  <a:srgbClr val="01103A"/>
                </a:solidFill>
                <a:effectLst/>
              </a:rPr>
              <a:t> by the works of the Law but through faith in Christ Jesus, even we have believed in Christ Jesus, so that we may be </a:t>
            </a:r>
            <a:r>
              <a:rPr lang="en-US" sz="3200" i="0" u="sng" dirty="0">
                <a:solidFill>
                  <a:srgbClr val="01103A"/>
                </a:solidFill>
                <a:effectLst/>
              </a:rPr>
              <a:t>justified</a:t>
            </a:r>
            <a:r>
              <a:rPr lang="en-US" sz="3200" i="0" dirty="0">
                <a:solidFill>
                  <a:srgbClr val="01103A"/>
                </a:solidFill>
                <a:effectLst/>
              </a:rPr>
              <a:t> by faith in Christ and not by the works of the Law; since by the works of the Law no flesh will be </a:t>
            </a:r>
            <a:r>
              <a:rPr lang="en-US" sz="3200" i="0" u="sng" dirty="0">
                <a:solidFill>
                  <a:srgbClr val="01103A"/>
                </a:solidFill>
                <a:effectLst/>
              </a:rPr>
              <a:t>justified</a:t>
            </a:r>
            <a:r>
              <a:rPr lang="en-US" sz="3200" i="0" dirty="0">
                <a:solidFill>
                  <a:srgbClr val="01103A"/>
                </a:solidFill>
                <a:effectLst/>
              </a:rPr>
              <a:t>. </a:t>
            </a:r>
            <a:r>
              <a:rPr lang="en-US" sz="3200" b="0" i="0" dirty="0">
                <a:solidFill>
                  <a:srgbClr val="01103A"/>
                </a:solidFill>
                <a:effectLst/>
              </a:rPr>
              <a:t>[17] But if, while seeking to be </a:t>
            </a:r>
            <a:r>
              <a:rPr lang="en-US" sz="3200" b="0" i="0" u="sng" dirty="0">
                <a:solidFill>
                  <a:srgbClr val="01103A"/>
                </a:solidFill>
                <a:effectLst/>
              </a:rPr>
              <a:t>justified</a:t>
            </a:r>
            <a:r>
              <a:rPr lang="en-US" sz="3200" b="0" i="0" dirty="0">
                <a:solidFill>
                  <a:srgbClr val="01103A"/>
                </a:solidFill>
                <a:effectLst/>
              </a:rPr>
              <a:t> in Christ, we ourselves have also been found sinners, is Christ then a minister of sin? May it never be! [18] For if I rebuild what I have once </a:t>
            </a:r>
            <a:r>
              <a:rPr lang="en-US" sz="3200" b="0" dirty="0">
                <a:solidFill>
                  <a:srgbClr val="01103A"/>
                </a:solidFill>
                <a:effectLst/>
              </a:rPr>
              <a:t>destroyed, I prove myself to be a transgressor. [19] For through the Law I died to the Law, so that I might live to God. [20] I have been crucified with Christ; and it is no longer I who live, but Christ lives in me; and the life which I live in the flesh I live by faith in the Son of God, who loved me and </a:t>
            </a:r>
            <a:r>
              <a:rPr lang="en-US" sz="3200" b="0" i="0" dirty="0">
                <a:solidFill>
                  <a:srgbClr val="01103A"/>
                </a:solidFill>
                <a:effectLst/>
              </a:rPr>
              <a:t>gave Himself up for me. [21] “I do not nullify the grace of God, for if righteousness comes </a:t>
            </a:r>
            <a:r>
              <a:rPr lang="en-US" sz="3200" b="0" dirty="0">
                <a:solidFill>
                  <a:srgbClr val="01103A"/>
                </a:solidFill>
                <a:effectLst/>
              </a:rPr>
              <a:t>through </a:t>
            </a:r>
            <a:r>
              <a:rPr lang="en-US" sz="3200" b="0" i="0" dirty="0">
                <a:solidFill>
                  <a:srgbClr val="01103A"/>
                </a:solidFill>
                <a:effectLst/>
              </a:rPr>
              <a:t>the Law, then Christ died needlessly.” </a:t>
            </a:r>
            <a:endParaRPr lang="en-US" sz="3200" dirty="0"/>
          </a:p>
        </p:txBody>
      </p:sp>
    </p:spTree>
    <p:extLst>
      <p:ext uri="{BB962C8B-B14F-4D97-AF65-F5344CB8AC3E}">
        <p14:creationId xmlns:p14="http://schemas.microsoft.com/office/powerpoint/2010/main" val="413007009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27BA0-A027-32B3-1800-800B569A3441}"/>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DA482DD-118F-F557-3059-F667908F9363}"/>
              </a:ext>
            </a:extLst>
          </p:cNvPr>
          <p:cNvSpPr>
            <a:spLocks noGrp="1"/>
          </p:cNvSpPr>
          <p:nvPr>
            <p:ph idx="1"/>
          </p:nvPr>
        </p:nvSpPr>
        <p:spPr>
          <a:xfrm>
            <a:off x="838200" y="319406"/>
            <a:ext cx="10515600" cy="5857557"/>
          </a:xfrm>
        </p:spPr>
        <p:txBody>
          <a:bodyPr/>
          <a:lstStyle/>
          <a:p>
            <a:pPr marL="0" indent="0" algn="just">
              <a:buNone/>
            </a:pPr>
            <a:r>
              <a:rPr lang="en-US" sz="3600" b="1" i="0" dirty="0">
                <a:solidFill>
                  <a:srgbClr val="3F3F3F"/>
                </a:solidFill>
                <a:effectLst/>
                <a:latin typeface="Roboto" panose="02000000000000000000" pitchFamily="2" charset="0"/>
              </a:rPr>
              <a:t>		Justification by Faith Alone</a:t>
            </a:r>
          </a:p>
          <a:p>
            <a:pPr marL="0" indent="0" algn="just">
              <a:buNone/>
            </a:pPr>
            <a:endParaRPr lang="en-US" dirty="0">
              <a:solidFill>
                <a:srgbClr val="3F3F3F"/>
              </a:solidFill>
              <a:latin typeface="Roboto" panose="02000000000000000000" pitchFamily="2" charset="0"/>
            </a:endParaRPr>
          </a:p>
          <a:p>
            <a:pPr marL="0" indent="0" algn="just">
              <a:buNone/>
            </a:pPr>
            <a:r>
              <a:rPr lang="en-US" sz="3600" b="0" i="0" dirty="0">
                <a:solidFill>
                  <a:srgbClr val="3F3F3F"/>
                </a:solidFill>
                <a:effectLst/>
                <a:latin typeface="Calibri" panose="020F0502020204030204" pitchFamily="34" charset="0"/>
                <a:ea typeface="Calibri" panose="020F0502020204030204" pitchFamily="34" charset="0"/>
                <a:cs typeface="Calibri" panose="020F0502020204030204" pitchFamily="34" charset="0"/>
              </a:rPr>
              <a:t>(1) THE GENERAL TRUTH: </a:t>
            </a:r>
            <a:r>
              <a:rPr lang="en-US" sz="3600" b="1" i="0" dirty="0">
                <a:solidFill>
                  <a:srgbClr val="3F3F3F"/>
                </a:solidFill>
                <a:effectLst/>
                <a:latin typeface="Calibri" panose="020F0502020204030204" pitchFamily="34" charset="0"/>
                <a:ea typeface="Calibri" panose="020F0502020204030204" pitchFamily="34" charset="0"/>
                <a:cs typeface="Calibri" panose="020F0502020204030204" pitchFamily="34" charset="0"/>
              </a:rPr>
              <a:t>nevertheless knowing that A MAN is not justified by the works of the Law but through faith in Christ Jesus,</a:t>
            </a:r>
            <a:endParaRPr lang="en-US" sz="3600" b="0" i="0" dirty="0">
              <a:solidFill>
                <a:srgbClr val="3F3F3F"/>
              </a:solidFill>
              <a:effectLst/>
              <a:latin typeface="Calibri" panose="020F0502020204030204" pitchFamily="34" charset="0"/>
              <a:ea typeface="Calibri" panose="020F0502020204030204" pitchFamily="34" charset="0"/>
              <a:cs typeface="Calibri" panose="020F0502020204030204" pitchFamily="34" charset="0"/>
            </a:endParaRPr>
          </a:p>
          <a:p>
            <a:pPr marL="0" indent="0" algn="just">
              <a:buNone/>
            </a:pPr>
            <a:r>
              <a:rPr lang="en-US" sz="3600" b="0" i="0" dirty="0">
                <a:solidFill>
                  <a:srgbClr val="3F3F3F"/>
                </a:solidFill>
                <a:effectLst/>
                <a:latin typeface="Calibri" panose="020F0502020204030204" pitchFamily="34" charset="0"/>
                <a:ea typeface="Calibri" panose="020F0502020204030204" pitchFamily="34" charset="0"/>
                <a:cs typeface="Calibri" panose="020F0502020204030204" pitchFamily="34" charset="0"/>
              </a:rPr>
              <a:t>(2) THE PERSONAL TRUTH: </a:t>
            </a:r>
            <a:r>
              <a:rPr lang="en-US" sz="3600" b="1" i="0" dirty="0">
                <a:solidFill>
                  <a:srgbClr val="3F3F3F"/>
                </a:solidFill>
                <a:effectLst/>
                <a:latin typeface="Calibri" panose="020F0502020204030204" pitchFamily="34" charset="0"/>
                <a:ea typeface="Calibri" panose="020F0502020204030204" pitchFamily="34" charset="0"/>
                <a:cs typeface="Calibri" panose="020F0502020204030204" pitchFamily="34" charset="0"/>
              </a:rPr>
              <a:t>even WE have believed in Christ Jesus, so that WE may be justified by faith in Christ and not by the works of the Law;</a:t>
            </a:r>
            <a:endParaRPr lang="en-US" sz="3600" b="0" i="0" dirty="0">
              <a:solidFill>
                <a:srgbClr val="3F3F3F"/>
              </a:solidFill>
              <a:effectLst/>
              <a:latin typeface="Calibri" panose="020F0502020204030204" pitchFamily="34" charset="0"/>
              <a:ea typeface="Calibri" panose="020F0502020204030204" pitchFamily="34" charset="0"/>
              <a:cs typeface="Calibri" panose="020F0502020204030204" pitchFamily="34" charset="0"/>
            </a:endParaRPr>
          </a:p>
          <a:p>
            <a:pPr marL="0" indent="0" algn="just">
              <a:buNone/>
            </a:pPr>
            <a:r>
              <a:rPr lang="en-US" sz="3600" b="0" i="0" dirty="0">
                <a:solidFill>
                  <a:srgbClr val="3F3F3F"/>
                </a:solidFill>
                <a:effectLst/>
                <a:latin typeface="Calibri" panose="020F0502020204030204" pitchFamily="34" charset="0"/>
                <a:ea typeface="Calibri" panose="020F0502020204030204" pitchFamily="34" charset="0"/>
                <a:cs typeface="Calibri" panose="020F0502020204030204" pitchFamily="34" charset="0"/>
              </a:rPr>
              <a:t>(3) THE UNIVERSAL TRUTH:</a:t>
            </a:r>
            <a:r>
              <a:rPr lang="en-US" sz="3600" b="1" i="0" dirty="0">
                <a:solidFill>
                  <a:srgbClr val="3F3F3F"/>
                </a:solidFill>
                <a:effectLst/>
                <a:latin typeface="Calibri" panose="020F0502020204030204" pitchFamily="34" charset="0"/>
                <a:ea typeface="Calibri" panose="020F0502020204030204" pitchFamily="34" charset="0"/>
                <a:cs typeface="Calibri" panose="020F0502020204030204" pitchFamily="34" charset="0"/>
              </a:rPr>
              <a:t> since by the works of the Law NO FLESH will be justified.</a:t>
            </a:r>
            <a:endParaRPr lang="en-US" sz="3600" b="0" i="0" dirty="0">
              <a:solidFill>
                <a:srgbClr val="3F3F3F"/>
              </a:solidFill>
              <a:effectLst/>
              <a:latin typeface="Calibri" panose="020F0502020204030204" pitchFamily="34" charset="0"/>
              <a:ea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315430456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66262-6B0E-A2BB-714D-F1B3F432142B}"/>
              </a:ext>
            </a:extLst>
          </p:cNvPr>
          <p:cNvSpPr>
            <a:spLocks noGrp="1"/>
          </p:cNvSpPr>
          <p:nvPr>
            <p:ph type="title"/>
          </p:nvPr>
        </p:nvSpPr>
        <p:spPr>
          <a:xfrm>
            <a:off x="838200" y="365125"/>
            <a:ext cx="10515600" cy="5756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BDC8A12-8CBA-BAC6-3F7E-809CC489A05C}"/>
              </a:ext>
            </a:extLst>
          </p:cNvPr>
          <p:cNvSpPr>
            <a:spLocks noGrp="1"/>
          </p:cNvSpPr>
          <p:nvPr>
            <p:ph idx="1"/>
          </p:nvPr>
        </p:nvSpPr>
        <p:spPr>
          <a:xfrm>
            <a:off x="655608" y="785182"/>
            <a:ext cx="10698192" cy="5391781"/>
          </a:xfrm>
        </p:spPr>
        <p:txBody>
          <a:bodyPr>
            <a:normAutofit lnSpcReduction="10000"/>
          </a:bodyPr>
          <a:lstStyle/>
          <a:p>
            <a:pPr marL="0" indent="0">
              <a:buNone/>
            </a:pPr>
            <a:r>
              <a:rPr lang="en-US" sz="4000" b="0" i="0" dirty="0">
                <a:solidFill>
                  <a:srgbClr val="01103A"/>
                </a:solidFill>
                <a:effectLst/>
              </a:rPr>
              <a:t>Rom 6[1] What shall we say then? Are we to continue in sin so that grace may increase?          [2] May it never be! How shall we who died to sin still live in it?</a:t>
            </a:r>
          </a:p>
          <a:p>
            <a:pPr marL="0" indent="0">
              <a:buNone/>
            </a:pPr>
            <a:r>
              <a:rPr lang="en-US" sz="4000" dirty="0">
                <a:solidFill>
                  <a:srgbClr val="01103A"/>
                </a:solidFill>
              </a:rPr>
              <a:t>“Justification is not a legal fiction, in which a man’s status is changed, while his character remains untouched. We are justified </a:t>
            </a:r>
            <a:r>
              <a:rPr lang="en-US" sz="4000" i="1" dirty="0">
                <a:solidFill>
                  <a:srgbClr val="01103A"/>
                </a:solidFill>
              </a:rPr>
              <a:t>in Christ </a:t>
            </a:r>
            <a:r>
              <a:rPr lang="en-US" sz="4000" dirty="0">
                <a:solidFill>
                  <a:srgbClr val="01103A"/>
                </a:solidFill>
              </a:rPr>
              <a:t>(v17). That is, our justification takes place when we are united to Christ by faith.” Stott</a:t>
            </a:r>
          </a:p>
          <a:p>
            <a:pPr marL="0" indent="0">
              <a:buNone/>
            </a:pPr>
            <a:r>
              <a:rPr lang="en-US" dirty="0">
                <a:solidFill>
                  <a:srgbClr val="01103A"/>
                </a:solidFill>
                <a:latin typeface="arial" panose="020B0604020202020204" pitchFamily="34" charset="0"/>
              </a:rPr>
              <a:t> </a:t>
            </a:r>
            <a:endParaRPr lang="en-US" dirty="0"/>
          </a:p>
        </p:txBody>
      </p:sp>
    </p:spTree>
    <p:extLst>
      <p:ext uri="{BB962C8B-B14F-4D97-AF65-F5344CB8AC3E}">
        <p14:creationId xmlns:p14="http://schemas.microsoft.com/office/powerpoint/2010/main" val="139272409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2DE51-99F4-21AE-7DB8-D72B309EC147}"/>
              </a:ext>
            </a:extLst>
          </p:cNvPr>
          <p:cNvSpPr>
            <a:spLocks noGrp="1"/>
          </p:cNvSpPr>
          <p:nvPr>
            <p:ph type="title"/>
          </p:nvPr>
        </p:nvSpPr>
        <p:spPr>
          <a:xfrm>
            <a:off x="838200" y="365125"/>
            <a:ext cx="10515600" cy="506143"/>
          </a:xfrm>
        </p:spPr>
        <p:txBody>
          <a:bodyPr>
            <a:normAutofit fontScale="90000"/>
          </a:bodyPr>
          <a:lstStyle/>
          <a:p>
            <a:r>
              <a:rPr lang="en-US" b="1" dirty="0"/>
              <a:t>				Summary</a:t>
            </a:r>
          </a:p>
        </p:txBody>
      </p:sp>
      <p:sp>
        <p:nvSpPr>
          <p:cNvPr id="3" name="Content Placeholder 2">
            <a:extLst>
              <a:ext uri="{FF2B5EF4-FFF2-40B4-BE49-F238E27FC236}">
                <a16:creationId xmlns:a16="http://schemas.microsoft.com/office/drawing/2014/main" id="{E2D08705-23A3-3F71-DBA0-0884A9C60C56}"/>
              </a:ext>
            </a:extLst>
          </p:cNvPr>
          <p:cNvSpPr>
            <a:spLocks noGrp="1"/>
          </p:cNvSpPr>
          <p:nvPr>
            <p:ph idx="1"/>
          </p:nvPr>
        </p:nvSpPr>
        <p:spPr>
          <a:xfrm>
            <a:off x="838200" y="871268"/>
            <a:ext cx="10515600" cy="5305695"/>
          </a:xfrm>
        </p:spPr>
        <p:txBody>
          <a:bodyPr>
            <a:noAutofit/>
          </a:bodyPr>
          <a:lstStyle/>
          <a:p>
            <a:r>
              <a:rPr lang="en-US" sz="4000" dirty="0"/>
              <a:t>Man’s greatest need is justification, acceptance with God.</a:t>
            </a:r>
          </a:p>
          <a:p>
            <a:r>
              <a:rPr lang="en-US" sz="4000" dirty="0"/>
              <a:t>Justification is not from works of the law, but faith in Jesus Christ.</a:t>
            </a:r>
          </a:p>
          <a:p>
            <a:r>
              <a:rPr lang="en-US" sz="4000" dirty="0"/>
              <a:t>Not to trust in Jesus Christ, because of self-trust, is an insult to the grace of God and the cross of Christ, declaring both to be unnecessary.</a:t>
            </a:r>
          </a:p>
          <a:p>
            <a:r>
              <a:rPr lang="en-US" sz="4000" dirty="0"/>
              <a:t>To trust in Christ is to be united with Him, beginning an altogether new life.</a:t>
            </a:r>
          </a:p>
        </p:txBody>
      </p:sp>
    </p:spTree>
    <p:extLst>
      <p:ext uri="{BB962C8B-B14F-4D97-AF65-F5344CB8AC3E}">
        <p14:creationId xmlns:p14="http://schemas.microsoft.com/office/powerpoint/2010/main" val="221356379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E558D-FC8D-1660-A2C6-FF703A29785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A3CBC6F-2A36-C4D2-669A-2837DDD53D6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90538414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42CB8A-BDCA-8024-4BA3-AED9C6FC97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40D00C-C128-A5F6-8525-F95DBC318B8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D500849-8AD0-C9C5-8ECF-C14D7A81FE33}"/>
              </a:ext>
            </a:extLst>
          </p:cNvPr>
          <p:cNvSpPr>
            <a:spLocks noGrp="1"/>
          </p:cNvSpPr>
          <p:nvPr>
            <p:ph idx="1"/>
          </p:nvPr>
        </p:nvSpPr>
        <p:spPr/>
        <p:txBody>
          <a:bodyPr>
            <a:normAutofit/>
          </a:bodyPr>
          <a:lstStyle/>
          <a:p>
            <a:pPr marL="0" indent="0">
              <a:buNone/>
            </a:pPr>
            <a:r>
              <a:rPr lang="en-US" sz="4400" b="1" dirty="0"/>
              <a:t>				Lesson 4</a:t>
            </a:r>
          </a:p>
        </p:txBody>
      </p:sp>
    </p:spTree>
    <p:extLst>
      <p:ext uri="{BB962C8B-B14F-4D97-AF65-F5344CB8AC3E}">
        <p14:creationId xmlns:p14="http://schemas.microsoft.com/office/powerpoint/2010/main" val="360842253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DE0D8-B967-D271-D831-471B4178840D}"/>
              </a:ext>
            </a:extLst>
          </p:cNvPr>
          <p:cNvSpPr>
            <a:spLocks noGrp="1"/>
          </p:cNvSpPr>
          <p:nvPr>
            <p:ph type="title"/>
          </p:nvPr>
        </p:nvSpPr>
        <p:spPr>
          <a:xfrm flipV="1">
            <a:off x="838200" y="319406"/>
            <a:ext cx="10515600" cy="45719"/>
          </a:xfrm>
        </p:spPr>
        <p:txBody>
          <a:bodyPr>
            <a:normAutofit fontScale="90000"/>
          </a:bodyPr>
          <a:lstStyle/>
          <a:p>
            <a:endParaRPr lang="en-US" dirty="0"/>
          </a:p>
        </p:txBody>
      </p:sp>
      <p:graphicFrame>
        <p:nvGraphicFramePr>
          <p:cNvPr id="4" name="Content Placeholder 3">
            <a:extLst>
              <a:ext uri="{FF2B5EF4-FFF2-40B4-BE49-F238E27FC236}">
                <a16:creationId xmlns:a16="http://schemas.microsoft.com/office/drawing/2014/main" id="{3649D46A-34B2-1FF3-91AE-5800F8EB603C}"/>
              </a:ext>
            </a:extLst>
          </p:cNvPr>
          <p:cNvGraphicFramePr>
            <a:graphicFrameLocks noGrp="1"/>
          </p:cNvGraphicFramePr>
          <p:nvPr>
            <p:ph idx="1"/>
            <p:extLst>
              <p:ext uri="{D42A27DB-BD31-4B8C-83A1-F6EECF244321}">
                <p14:modId xmlns:p14="http://schemas.microsoft.com/office/powerpoint/2010/main" val="3787739162"/>
              </p:ext>
            </p:extLst>
          </p:nvPr>
        </p:nvGraphicFramePr>
        <p:xfrm>
          <a:off x="0" y="1"/>
          <a:ext cx="12191999" cy="6858000"/>
        </p:xfrm>
        <a:graphic>
          <a:graphicData uri="http://schemas.openxmlformats.org/drawingml/2006/table">
            <a:tbl>
              <a:tblPr firstRow="1" firstCol="1" bandRow="1">
                <a:tableStyleId>{5C22544A-7EE6-4342-B048-85BDC9FD1C3A}</a:tableStyleId>
              </a:tblPr>
              <a:tblGrid>
                <a:gridCol w="3983775">
                  <a:extLst>
                    <a:ext uri="{9D8B030D-6E8A-4147-A177-3AD203B41FA5}">
                      <a16:colId xmlns:a16="http://schemas.microsoft.com/office/drawing/2014/main" val="431914413"/>
                    </a:ext>
                  </a:extLst>
                </a:gridCol>
                <a:gridCol w="3534096">
                  <a:extLst>
                    <a:ext uri="{9D8B030D-6E8A-4147-A177-3AD203B41FA5}">
                      <a16:colId xmlns:a16="http://schemas.microsoft.com/office/drawing/2014/main" val="1828933113"/>
                    </a:ext>
                  </a:extLst>
                </a:gridCol>
                <a:gridCol w="4674128">
                  <a:extLst>
                    <a:ext uri="{9D8B030D-6E8A-4147-A177-3AD203B41FA5}">
                      <a16:colId xmlns:a16="http://schemas.microsoft.com/office/drawing/2014/main" val="1421882772"/>
                    </a:ext>
                  </a:extLst>
                </a:gridCol>
              </a:tblGrid>
              <a:tr h="529474">
                <a:tc>
                  <a:txBody>
                    <a:bodyPr/>
                    <a:lstStyle/>
                    <a:p>
                      <a:pPr marL="0" marR="0">
                        <a:lnSpc>
                          <a:spcPct val="107000"/>
                        </a:lnSpc>
                        <a:spcAft>
                          <a:spcPts val="800"/>
                        </a:spcAft>
                        <a:tabLst>
                          <a:tab pos="2289175" algn="l"/>
                        </a:tabLst>
                      </a:pPr>
                      <a:r>
                        <a:rPr lang="en-US" sz="2800" dirty="0">
                          <a:effectLst/>
                        </a:rPr>
                        <a:t>Chapters 1 and 2</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tabLst>
                          <a:tab pos="2289175" algn="l"/>
                        </a:tabLst>
                      </a:pPr>
                      <a:r>
                        <a:rPr lang="en-US" sz="2800">
                          <a:effectLst/>
                        </a:rPr>
                        <a:t>Chapters 3 and 4</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tabLst>
                          <a:tab pos="2289175" algn="l"/>
                        </a:tabLst>
                      </a:pPr>
                      <a:r>
                        <a:rPr lang="en-US" sz="2800">
                          <a:effectLst/>
                        </a:rPr>
                        <a:t>Chapters 5 and 6</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10471679"/>
                  </a:ext>
                </a:extLst>
              </a:tr>
              <a:tr h="1083391">
                <a:tc>
                  <a:txBody>
                    <a:bodyPr/>
                    <a:lstStyle/>
                    <a:p>
                      <a:pPr marL="0" marR="0">
                        <a:lnSpc>
                          <a:spcPct val="107000"/>
                        </a:lnSpc>
                        <a:spcAft>
                          <a:spcPts val="800"/>
                        </a:spcAft>
                        <a:tabLst>
                          <a:tab pos="2289175" algn="l"/>
                        </a:tabLst>
                      </a:pPr>
                      <a:r>
                        <a:rPr lang="en-US" sz="2800" dirty="0">
                          <a:effectLst/>
                        </a:rPr>
                        <a:t>Narrative (Pertaining to Paul Himself)</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tabLst>
                          <a:tab pos="2289175" algn="l"/>
                        </a:tabLst>
                      </a:pPr>
                      <a:r>
                        <a:rPr lang="en-US" sz="2800">
                          <a:effectLst/>
                        </a:rPr>
                        <a:t>Discussion (Pertaining to the Gospel)</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tabLst>
                          <a:tab pos="2289175" algn="l"/>
                        </a:tabLst>
                      </a:pPr>
                      <a:r>
                        <a:rPr lang="en-US" sz="2800">
                          <a:effectLst/>
                        </a:rPr>
                        <a:t>Exhortation (Pertaining to the Galatian Believers)</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57115135"/>
                  </a:ext>
                </a:extLst>
              </a:tr>
              <a:tr h="529474">
                <a:tc>
                  <a:txBody>
                    <a:bodyPr/>
                    <a:lstStyle/>
                    <a:p>
                      <a:pPr marL="0" marR="0">
                        <a:lnSpc>
                          <a:spcPct val="107000"/>
                        </a:lnSpc>
                        <a:spcAft>
                          <a:spcPts val="800"/>
                        </a:spcAft>
                        <a:tabLst>
                          <a:tab pos="2289175" algn="l"/>
                        </a:tabLst>
                      </a:pPr>
                      <a:r>
                        <a:rPr lang="en-US" sz="2800">
                          <a:effectLst/>
                        </a:rPr>
                        <a:t>Personal</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tabLst>
                          <a:tab pos="2289175" algn="l"/>
                        </a:tabLst>
                      </a:pPr>
                      <a:r>
                        <a:rPr lang="en-US" sz="2800">
                          <a:effectLst/>
                        </a:rPr>
                        <a:t>Doctrinal</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tabLst>
                          <a:tab pos="2289175" algn="l"/>
                        </a:tabLst>
                      </a:pPr>
                      <a:r>
                        <a:rPr lang="en-US" sz="2800">
                          <a:effectLst/>
                        </a:rPr>
                        <a:t>Practical</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29747800"/>
                  </a:ext>
                </a:extLst>
              </a:tr>
              <a:tr h="4715661">
                <a:tc>
                  <a:txBody>
                    <a:bodyPr/>
                    <a:lstStyle/>
                    <a:p>
                      <a:pPr marL="0" marR="0">
                        <a:lnSpc>
                          <a:spcPct val="107000"/>
                        </a:lnSpc>
                        <a:spcAft>
                          <a:spcPts val="800"/>
                        </a:spcAft>
                        <a:tabLst>
                          <a:tab pos="2289175" algn="l"/>
                        </a:tabLst>
                      </a:pPr>
                      <a:r>
                        <a:rPr lang="en-US" sz="2800" dirty="0">
                          <a:effectLst/>
                        </a:rPr>
                        <a:t>Authenticity of the Gospel</a:t>
                      </a:r>
                    </a:p>
                    <a:p>
                      <a:pPr marL="0" marR="0">
                        <a:lnSpc>
                          <a:spcPct val="107000"/>
                        </a:lnSpc>
                        <a:spcAft>
                          <a:spcPts val="800"/>
                        </a:spcAft>
                        <a:tabLst>
                          <a:tab pos="2289175" algn="l"/>
                        </a:tabLst>
                      </a:pPr>
                      <a:r>
                        <a:rPr lang="en-US" sz="2800" dirty="0">
                          <a:effectLst/>
                        </a:rPr>
                        <a:t>Ch 1: Genuine in its Origin</a:t>
                      </a:r>
                    </a:p>
                    <a:p>
                      <a:pPr marL="0" marR="0">
                        <a:lnSpc>
                          <a:spcPct val="107000"/>
                        </a:lnSpc>
                        <a:spcAft>
                          <a:spcPts val="800"/>
                        </a:spcAft>
                        <a:tabLst>
                          <a:tab pos="2289175" algn="l"/>
                        </a:tabLst>
                      </a:pPr>
                      <a:r>
                        <a:rPr lang="en-US" sz="2800" dirty="0">
                          <a:effectLst/>
                        </a:rPr>
                        <a:t>Ch 2: Genuine at to its Nature</a:t>
                      </a:r>
                    </a:p>
                    <a:p>
                      <a:pPr marL="0" marR="0">
                        <a:lnSpc>
                          <a:spcPct val="107000"/>
                        </a:lnSpc>
                        <a:spcAft>
                          <a:spcPts val="800"/>
                        </a:spcAft>
                        <a:tabLst>
                          <a:tab pos="2289175" algn="l"/>
                        </a:tabLst>
                      </a:pPr>
                      <a:r>
                        <a:rPr lang="en-US" sz="2800" dirty="0">
                          <a:effectLst/>
                        </a:rPr>
                        <a:t>Gal 2:5 That the Truth of the Gospel Might Continue With You</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tabLst>
                          <a:tab pos="2289175" algn="l"/>
                        </a:tabLst>
                      </a:pPr>
                      <a:r>
                        <a:rPr lang="en-US" sz="2800" dirty="0">
                          <a:effectLst/>
                        </a:rPr>
                        <a:t>Superiority of the Gospel</a:t>
                      </a:r>
                    </a:p>
                    <a:p>
                      <a:pPr marL="0" marR="0">
                        <a:lnSpc>
                          <a:spcPct val="107000"/>
                        </a:lnSpc>
                        <a:spcAft>
                          <a:spcPts val="800"/>
                        </a:spcAft>
                        <a:tabLst>
                          <a:tab pos="2289175" algn="l"/>
                        </a:tabLst>
                      </a:pPr>
                      <a:r>
                        <a:rPr lang="en-US" sz="2800" dirty="0">
                          <a:effectLst/>
                        </a:rPr>
                        <a:t>Ch 3: In the Relation of its Effects</a:t>
                      </a:r>
                    </a:p>
                    <a:p>
                      <a:pPr marL="0" marR="0">
                        <a:lnSpc>
                          <a:spcPct val="107000"/>
                        </a:lnSpc>
                        <a:spcAft>
                          <a:spcPts val="800"/>
                        </a:spcAft>
                        <a:tabLst>
                          <a:tab pos="2289175" algn="l"/>
                        </a:tabLst>
                      </a:pPr>
                      <a:r>
                        <a:rPr lang="en-US" sz="2800" dirty="0">
                          <a:effectLst/>
                        </a:rPr>
                        <a:t>Ch 4: In the Privileges it Releases  </a:t>
                      </a:r>
                    </a:p>
                    <a:p>
                      <a:pPr marL="0" marR="0">
                        <a:lnSpc>
                          <a:spcPct val="107000"/>
                        </a:lnSpc>
                        <a:spcAft>
                          <a:spcPts val="800"/>
                        </a:spcAft>
                        <a:tabLst>
                          <a:tab pos="2289175" algn="l"/>
                        </a:tabLst>
                      </a:pPr>
                      <a:r>
                        <a:rPr lang="en-US" sz="2800" dirty="0">
                          <a:effectLst/>
                        </a:rPr>
                        <a:t>Gal 3:26 Sons of God Through Faith in Jesus Christ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tabLst>
                          <a:tab pos="2289175" algn="l"/>
                        </a:tabLst>
                      </a:pPr>
                      <a:r>
                        <a:rPr lang="en-US" sz="2800" dirty="0">
                          <a:effectLst/>
                        </a:rPr>
                        <a:t>Liberation Through the Gospel: Stand Fast (Gal 5:1)</a:t>
                      </a:r>
                    </a:p>
                    <a:p>
                      <a:pPr marL="0" marR="0">
                        <a:lnSpc>
                          <a:spcPct val="107000"/>
                        </a:lnSpc>
                        <a:spcAft>
                          <a:spcPts val="800"/>
                        </a:spcAft>
                        <a:tabLst>
                          <a:tab pos="2289175" algn="l"/>
                        </a:tabLst>
                      </a:pPr>
                      <a:r>
                        <a:rPr lang="en-US" sz="2800" dirty="0">
                          <a:effectLst/>
                        </a:rPr>
                        <a:t>Ch 5:1-15: Love-Service Ends Law Bondage</a:t>
                      </a:r>
                    </a:p>
                    <a:p>
                      <a:pPr marL="0" marR="0">
                        <a:lnSpc>
                          <a:spcPct val="107000"/>
                        </a:lnSpc>
                        <a:spcAft>
                          <a:spcPts val="800"/>
                        </a:spcAft>
                        <a:tabLst>
                          <a:tab pos="2289175" algn="l"/>
                        </a:tabLst>
                      </a:pPr>
                      <a:r>
                        <a:rPr lang="en-US" sz="2800" dirty="0">
                          <a:effectLst/>
                        </a:rPr>
                        <a:t>Ch 5:16-6:10: The Spirit Ends Flesh-Bondage</a:t>
                      </a:r>
                    </a:p>
                    <a:p>
                      <a:pPr marL="0" marR="0">
                        <a:lnSpc>
                          <a:spcPct val="107000"/>
                        </a:lnSpc>
                        <a:spcAft>
                          <a:spcPts val="800"/>
                        </a:spcAft>
                        <a:tabLst>
                          <a:tab pos="2289175" algn="l"/>
                        </a:tabLst>
                      </a:pPr>
                      <a:r>
                        <a:rPr lang="en-US" sz="2800" dirty="0">
                          <a:effectLst/>
                        </a:rPr>
                        <a:t>Ch 6: 11-18: Postscript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5188265"/>
                  </a:ext>
                </a:extLst>
              </a:tr>
            </a:tbl>
          </a:graphicData>
        </a:graphic>
      </p:graphicFrame>
    </p:spTree>
    <p:extLst>
      <p:ext uri="{BB962C8B-B14F-4D97-AF65-F5344CB8AC3E}">
        <p14:creationId xmlns:p14="http://schemas.microsoft.com/office/powerpoint/2010/main" val="303833532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2200C-DB92-C621-9318-CADB05AC0157}"/>
              </a:ext>
            </a:extLst>
          </p:cNvPr>
          <p:cNvSpPr>
            <a:spLocks noGrp="1"/>
          </p:cNvSpPr>
          <p:nvPr>
            <p:ph type="title"/>
          </p:nvPr>
        </p:nvSpPr>
        <p:spPr>
          <a:xfrm>
            <a:off x="622539" y="0"/>
            <a:ext cx="10515600" cy="523095"/>
          </a:xfrm>
        </p:spPr>
        <p:txBody>
          <a:bodyPr>
            <a:normAutofit fontScale="90000"/>
          </a:bodyPr>
          <a:lstStyle/>
          <a:p>
            <a:r>
              <a:rPr lang="en-US" sz="4000" b="1" dirty="0"/>
              <a:t>			</a:t>
            </a:r>
          </a:p>
        </p:txBody>
      </p:sp>
      <p:sp>
        <p:nvSpPr>
          <p:cNvPr id="4" name="Rectangle 1">
            <a:extLst>
              <a:ext uri="{FF2B5EF4-FFF2-40B4-BE49-F238E27FC236}">
                <a16:creationId xmlns:a16="http://schemas.microsoft.com/office/drawing/2014/main" id="{E5EE3488-5C30-334A-7F16-40637886DCAA}"/>
              </a:ext>
            </a:extLst>
          </p:cNvPr>
          <p:cNvSpPr>
            <a:spLocks noGrp="1" noChangeArrowheads="1"/>
          </p:cNvSpPr>
          <p:nvPr>
            <p:ph idx="1"/>
          </p:nvPr>
        </p:nvSpPr>
        <p:spPr bwMode="auto">
          <a:xfrm>
            <a:off x="622539" y="800094"/>
            <a:ext cx="10919604"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eaLnBrk="0" fontAlgn="base" hangingPunct="0">
              <a:lnSpc>
                <a:spcPct val="100000"/>
              </a:lnSpc>
              <a:spcBef>
                <a:spcPct val="0"/>
              </a:spcBef>
              <a:spcAft>
                <a:spcPct val="0"/>
              </a:spcAft>
            </a:pPr>
            <a:r>
              <a:rPr kumimoji="0" lang="en-US" altLang="en-US" sz="3600" b="1" i="0" u="none" strike="noStrike" cap="none" normalizeH="0" baseline="0" dirty="0">
                <a:ln>
                  <a:noFill/>
                </a:ln>
                <a:solidFill>
                  <a:srgbClr val="3F3F3F"/>
                </a:solidFill>
                <a:effectLst/>
              </a:rPr>
              <a:t>Gal 3[1-5] </a:t>
            </a:r>
            <a:r>
              <a:rPr kumimoji="0" lang="en-US" altLang="en-US" sz="3600" b="1" i="0" u="none" strike="noStrike" cap="none" normalizeH="0" baseline="0" dirty="0">
                <a:ln>
                  <a:noFill/>
                </a:ln>
                <a:solidFill>
                  <a:schemeClr val="tx1"/>
                </a:solidFill>
                <a:effectLst/>
              </a:rPr>
              <a:t>The Galatian believers' own experience with the Holy Spirit</a:t>
            </a:r>
          </a:p>
          <a:p>
            <a:pPr algn="just" eaLnBrk="0" fontAlgn="base" hangingPunct="0">
              <a:lnSpc>
                <a:spcPct val="100000"/>
              </a:lnSpc>
              <a:spcBef>
                <a:spcPct val="0"/>
              </a:spcBef>
              <a:spcAft>
                <a:spcPct val="0"/>
              </a:spcAft>
            </a:pPr>
            <a:r>
              <a:rPr kumimoji="0" lang="en-US" altLang="en-US" sz="3600" b="0" i="0" u="none" strike="noStrike" cap="none" normalizeH="0" baseline="0" dirty="0">
                <a:ln>
                  <a:noFill/>
                </a:ln>
                <a:solidFill>
                  <a:schemeClr val="tx1"/>
                </a:solidFill>
                <a:effectLst/>
              </a:rPr>
              <a:t>Gal 3[6-9] The example of Abraham's faith and the blessing given to the Gentiles (Gen 15[6]; 12[3])</a:t>
            </a:r>
          </a:p>
          <a:p>
            <a:pPr algn="just" eaLnBrk="0" fontAlgn="base" hangingPunct="0">
              <a:lnSpc>
                <a:spcPct val="100000"/>
              </a:lnSpc>
              <a:spcBef>
                <a:spcPct val="0"/>
              </a:spcBef>
              <a:spcAft>
                <a:spcPct val="0"/>
              </a:spcAft>
            </a:pPr>
            <a:r>
              <a:rPr kumimoji="0" lang="en-US" altLang="en-US" sz="3600" b="0" i="0" u="none" strike="noStrike" cap="none" normalizeH="0" baseline="0" dirty="0">
                <a:ln>
                  <a:noFill/>
                </a:ln>
                <a:solidFill>
                  <a:schemeClr val="tx1"/>
                </a:solidFill>
                <a:effectLst/>
              </a:rPr>
              <a:t>Gal 3[10-14] The curse of the Law (Dt 27[26]; </a:t>
            </a:r>
            <a:r>
              <a:rPr kumimoji="0" lang="en-US" altLang="en-US" sz="3600" b="0" i="0" u="none" strike="noStrike" cap="none" normalizeH="0" baseline="0" dirty="0" err="1">
                <a:ln>
                  <a:noFill/>
                </a:ln>
                <a:solidFill>
                  <a:schemeClr val="tx1"/>
                </a:solidFill>
                <a:effectLst/>
              </a:rPr>
              <a:t>Hab</a:t>
            </a:r>
            <a:r>
              <a:rPr kumimoji="0" lang="en-US" altLang="en-US" sz="3600" b="0" i="0" u="none" strike="noStrike" cap="none" normalizeH="0" baseline="0" dirty="0">
                <a:ln>
                  <a:noFill/>
                </a:ln>
                <a:solidFill>
                  <a:schemeClr val="tx1"/>
                </a:solidFill>
                <a:effectLst/>
              </a:rPr>
              <a:t> 2[4]; Lev 18[5]; Dt 21[25])</a:t>
            </a:r>
          </a:p>
          <a:p>
            <a:pPr algn="just" eaLnBrk="0" fontAlgn="base" hangingPunct="0">
              <a:lnSpc>
                <a:spcPct val="100000"/>
              </a:lnSpc>
              <a:spcBef>
                <a:spcPct val="0"/>
              </a:spcBef>
              <a:spcAft>
                <a:spcPct val="0"/>
              </a:spcAft>
            </a:pPr>
            <a:r>
              <a:rPr lang="en-US" altLang="en-US" sz="3600" dirty="0"/>
              <a:t>Gal 3[15-18] The example of a human covenant (“will”)</a:t>
            </a:r>
          </a:p>
          <a:p>
            <a:pPr algn="just" eaLnBrk="0" fontAlgn="base" hangingPunct="0">
              <a:lnSpc>
                <a:spcPct val="100000"/>
              </a:lnSpc>
              <a:spcBef>
                <a:spcPct val="0"/>
              </a:spcBef>
              <a:spcAft>
                <a:spcPct val="0"/>
              </a:spcAft>
            </a:pPr>
            <a:r>
              <a:rPr kumimoji="0" lang="en-US" altLang="en-US" sz="3600" b="0" i="0" u="none" strike="noStrike" cap="none" normalizeH="0" baseline="0" dirty="0">
                <a:ln>
                  <a:noFill/>
                </a:ln>
                <a:solidFill>
                  <a:schemeClr val="tx1"/>
                </a:solidFill>
                <a:effectLst/>
              </a:rPr>
              <a:t>Gal 3[19-25] The purpose of the Law </a:t>
            </a:r>
          </a:p>
          <a:p>
            <a:pPr algn="just" eaLnBrk="0" fontAlgn="base" hangingPunct="0">
              <a:lnSpc>
                <a:spcPct val="100000"/>
              </a:lnSpc>
              <a:spcBef>
                <a:spcPct val="0"/>
              </a:spcBef>
              <a:spcAft>
                <a:spcPct val="0"/>
              </a:spcAft>
            </a:pPr>
            <a:r>
              <a:rPr kumimoji="0" lang="en-US" altLang="en-US" sz="3600" b="0" i="0" u="none" strike="noStrike" cap="none" normalizeH="0" baseline="0" dirty="0">
                <a:ln>
                  <a:noFill/>
                </a:ln>
                <a:solidFill>
                  <a:schemeClr val="tx1"/>
                </a:solidFill>
                <a:effectLst/>
              </a:rPr>
              <a:t>Gal 3[26-29] The blessing to children of God</a:t>
            </a:r>
          </a:p>
        </p:txBody>
      </p:sp>
    </p:spTree>
    <p:extLst>
      <p:ext uri="{BB962C8B-B14F-4D97-AF65-F5344CB8AC3E}">
        <p14:creationId xmlns:p14="http://schemas.microsoft.com/office/powerpoint/2010/main" val="595174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2045-340F-A519-E52D-BE2E53AFDE6D}"/>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8EBB12E-65E9-5F83-F058-31273AFD0C5A}"/>
              </a:ext>
            </a:extLst>
          </p:cNvPr>
          <p:cNvSpPr>
            <a:spLocks noGrp="1"/>
          </p:cNvSpPr>
          <p:nvPr>
            <p:ph idx="1"/>
          </p:nvPr>
        </p:nvSpPr>
        <p:spPr>
          <a:xfrm>
            <a:off x="172527" y="828135"/>
            <a:ext cx="11740551" cy="5664739"/>
          </a:xfrm>
        </p:spPr>
        <p:txBody>
          <a:bodyPr>
            <a:noAutofit/>
          </a:bodyPr>
          <a:lstStyle/>
          <a:p>
            <a:pPr marL="0" indent="0">
              <a:buNone/>
            </a:pPr>
            <a:r>
              <a:rPr lang="en-US" sz="3600" b="0" i="0" dirty="0">
                <a:solidFill>
                  <a:srgbClr val="01103A"/>
                </a:solidFill>
                <a:effectLst/>
              </a:rPr>
              <a:t>[22] After He had removed him, He raised up David to be their king, concerning whom He also testified and said, ‘I HAVE FOUND DAVID the son of Jesse, A MAN AFTER MY HEART, who will do all My will.’[23] From the descendants of this man, according to promise, God has brought to Israel a Savior, Jesus, [24] after John had proclaimed before His coming  a baptism of repentance to all the people of Israel. [25] And while John was  completing his course, he kept saying, ‘What do you suppose that I am? I am not He. But behold, one is coming after me the sandals of whose feet I am not worthy  to untie.’</a:t>
            </a:r>
            <a:endParaRPr lang="en-US" sz="3600" dirty="0"/>
          </a:p>
        </p:txBody>
      </p:sp>
    </p:spTree>
    <p:extLst>
      <p:ext uri="{BB962C8B-B14F-4D97-AF65-F5344CB8AC3E}">
        <p14:creationId xmlns:p14="http://schemas.microsoft.com/office/powerpoint/2010/main" val="421610840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81D24-B2F3-6CFC-9192-8F63A70DE86C}"/>
              </a:ext>
            </a:extLst>
          </p:cNvPr>
          <p:cNvSpPr>
            <a:spLocks noGrp="1"/>
          </p:cNvSpPr>
          <p:nvPr>
            <p:ph type="title"/>
          </p:nvPr>
        </p:nvSpPr>
        <p:spPr>
          <a:xfrm>
            <a:off x="838200" y="365125"/>
            <a:ext cx="10515600" cy="45719"/>
          </a:xfrm>
        </p:spPr>
        <p:txBody>
          <a:bodyPr>
            <a:noAutofit/>
          </a:bodyPr>
          <a:lstStyle/>
          <a:p>
            <a:r>
              <a:rPr lang="en-US" sz="3600" b="1" dirty="0"/>
              <a:t>			Faith Brings Righteousness</a:t>
            </a:r>
          </a:p>
        </p:txBody>
      </p:sp>
      <p:sp>
        <p:nvSpPr>
          <p:cNvPr id="3" name="Content Placeholder 2">
            <a:extLst>
              <a:ext uri="{FF2B5EF4-FFF2-40B4-BE49-F238E27FC236}">
                <a16:creationId xmlns:a16="http://schemas.microsoft.com/office/drawing/2014/main" id="{C21A815A-CECE-FBC3-7B50-CD4F5CB9C0CF}"/>
              </a:ext>
            </a:extLst>
          </p:cNvPr>
          <p:cNvSpPr>
            <a:spLocks noGrp="1"/>
          </p:cNvSpPr>
          <p:nvPr>
            <p:ph idx="1"/>
          </p:nvPr>
        </p:nvSpPr>
        <p:spPr>
          <a:xfrm>
            <a:off x="146649" y="638355"/>
            <a:ext cx="11964838" cy="6038490"/>
          </a:xfrm>
        </p:spPr>
        <p:txBody>
          <a:bodyPr>
            <a:noAutofit/>
          </a:bodyPr>
          <a:lstStyle/>
          <a:p>
            <a:pPr marL="0" indent="0">
              <a:buNone/>
            </a:pPr>
            <a:r>
              <a:rPr lang="en-US" sz="4000" dirty="0"/>
              <a:t>Gal 3 [1] </a:t>
            </a:r>
            <a:r>
              <a:rPr lang="en-US" sz="4000" b="0" i="0" dirty="0">
                <a:solidFill>
                  <a:srgbClr val="01103A"/>
                </a:solidFill>
                <a:effectLst/>
              </a:rPr>
              <a:t>You foolish Galatians, who has bewitched you, before whose eyes Jesus Christ was publicly portrayed as crucified? [2] This is the only thing I want to find out from you: did you receive the Spirit by the works of the Law, or by hearing with faith? [3] Are you so foolish? Having begun by the Spirit, are you now being perfected by the flesh? [4] Did you suffer so many things in vain—if indeed it was in vain? [5] So then, does He who provides you with the Spirit and works miracles among you, do it by the works of the Law, or by hearing with faith?</a:t>
            </a:r>
            <a:endParaRPr lang="en-US" sz="4000" dirty="0"/>
          </a:p>
        </p:txBody>
      </p:sp>
    </p:spTree>
    <p:extLst>
      <p:ext uri="{BB962C8B-B14F-4D97-AF65-F5344CB8AC3E}">
        <p14:creationId xmlns:p14="http://schemas.microsoft.com/office/powerpoint/2010/main" val="384091569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C1D53-C71F-361D-56EB-7ABC8B67215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3C34092-E0AA-397B-C92D-923D79B95434}"/>
              </a:ext>
            </a:extLst>
          </p:cNvPr>
          <p:cNvSpPr>
            <a:spLocks noGrp="1"/>
          </p:cNvSpPr>
          <p:nvPr>
            <p:ph idx="1"/>
          </p:nvPr>
        </p:nvSpPr>
        <p:spPr/>
        <p:txBody>
          <a:bodyPr/>
          <a:lstStyle/>
          <a:p>
            <a:pPr marL="0" indent="0">
              <a:buNone/>
            </a:pPr>
            <a:r>
              <a:rPr lang="en-US" dirty="0"/>
              <a:t> 				</a:t>
            </a:r>
            <a:r>
              <a:rPr lang="en-US" sz="4000" dirty="0"/>
              <a:t>RVL Study</a:t>
            </a:r>
          </a:p>
          <a:p>
            <a:pPr marL="0" indent="0">
              <a:buNone/>
            </a:pPr>
            <a:r>
              <a:rPr lang="en-US" sz="4000" dirty="0"/>
              <a:t>				The Desert</a:t>
            </a:r>
          </a:p>
          <a:p>
            <a:pPr marL="0" indent="0">
              <a:buNone/>
            </a:pPr>
            <a:r>
              <a:rPr lang="en-US" sz="4000" dirty="0"/>
              <a:t>				Episode 16</a:t>
            </a:r>
          </a:p>
        </p:txBody>
      </p:sp>
    </p:spTree>
    <p:extLst>
      <p:ext uri="{BB962C8B-B14F-4D97-AF65-F5344CB8AC3E}">
        <p14:creationId xmlns:p14="http://schemas.microsoft.com/office/powerpoint/2010/main" val="86179450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DAB3D-6345-555F-8332-CC01C1D777AC}"/>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F8715E2-16CA-E481-ADFD-7C2FE62BCCCA}"/>
              </a:ext>
            </a:extLst>
          </p:cNvPr>
          <p:cNvSpPr>
            <a:spLocks noGrp="1"/>
          </p:cNvSpPr>
          <p:nvPr>
            <p:ph idx="1"/>
          </p:nvPr>
        </p:nvSpPr>
        <p:spPr>
          <a:xfrm>
            <a:off x="838200" y="474453"/>
            <a:ext cx="10515600" cy="5702510"/>
          </a:xfrm>
        </p:spPr>
        <p:txBody>
          <a:bodyPr>
            <a:normAutofit/>
          </a:bodyPr>
          <a:lstStyle/>
          <a:p>
            <a:pPr marL="0" indent="0">
              <a:buNone/>
            </a:pPr>
            <a:r>
              <a:rPr lang="en-US" sz="3600" dirty="0"/>
              <a:t>We must learn that forgiveness of sins, Christ, and the Holy Spirit, are freely granted unto us at the preaching of faith, in spite of our sinfulness. We are not to waste time thinking how unworthy we are of the blessings of God. We are to know that it pleased God freely to give us His unspeakable gifts. If He offers His gifts free of charge, why not take them? Why worry about our lack of worthiness? Why not accept them with joy and thanksgiving?...A person becomes a Christian not by working but by hearing. Luther, p103-104</a:t>
            </a:r>
          </a:p>
        </p:txBody>
      </p:sp>
    </p:spTree>
    <p:extLst>
      <p:ext uri="{BB962C8B-B14F-4D97-AF65-F5344CB8AC3E}">
        <p14:creationId xmlns:p14="http://schemas.microsoft.com/office/powerpoint/2010/main" val="326986360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85107-0B9D-074F-7F9C-CF13702F1AFC}"/>
              </a:ext>
            </a:extLst>
          </p:cNvPr>
          <p:cNvSpPr>
            <a:spLocks noGrp="1"/>
          </p:cNvSpPr>
          <p:nvPr>
            <p:ph type="title"/>
          </p:nvPr>
        </p:nvSpPr>
        <p:spPr>
          <a:xfrm flipV="1">
            <a:off x="838200" y="310552"/>
            <a:ext cx="10515600" cy="54574"/>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CF25F91-CD56-CFF6-8FD7-A6F04A82839B}"/>
              </a:ext>
            </a:extLst>
          </p:cNvPr>
          <p:cNvSpPr>
            <a:spLocks noGrp="1"/>
          </p:cNvSpPr>
          <p:nvPr>
            <p:ph idx="1"/>
          </p:nvPr>
        </p:nvSpPr>
        <p:spPr>
          <a:xfrm>
            <a:off x="838200" y="365126"/>
            <a:ext cx="10515600" cy="5811837"/>
          </a:xfrm>
        </p:spPr>
        <p:txBody>
          <a:bodyPr>
            <a:normAutofit/>
          </a:bodyPr>
          <a:lstStyle/>
          <a:p>
            <a:pPr marL="0" indent="0">
              <a:buNone/>
            </a:pPr>
            <a:endParaRPr lang="en-US" sz="3600" dirty="0"/>
          </a:p>
          <a:p>
            <a:pPr marL="0" indent="0">
              <a:buNone/>
            </a:pPr>
            <a:r>
              <a:rPr lang="en-US" sz="3600" dirty="0"/>
              <a:t>				The Shama</a:t>
            </a:r>
          </a:p>
          <a:p>
            <a:pPr marL="0" indent="0">
              <a:buNone/>
            </a:pPr>
            <a:r>
              <a:rPr lang="en-US" sz="3600" dirty="0"/>
              <a:t>Deu 6[3] </a:t>
            </a:r>
            <a:r>
              <a:rPr lang="en-US" sz="3600" b="0" i="0" dirty="0">
                <a:solidFill>
                  <a:srgbClr val="01103A"/>
                </a:solidFill>
                <a:effectLst/>
              </a:rPr>
              <a:t>Hear, Israel, and be careful to obey so that it may go well with you and that you may increase greatly in a land flowing with milk and honey, just as the LORD, the God of your ancestors, promised you. </a:t>
            </a:r>
            <a:r>
              <a:rPr lang="en-US" sz="3600" b="1" i="0" dirty="0">
                <a:solidFill>
                  <a:srgbClr val="01103A"/>
                </a:solidFill>
                <a:effectLst/>
              </a:rPr>
              <a:t>[4] Hear, O Israel: The LORD our God, the LORD is one. [5] You shall love the LORD your God with all your heart and with all your soul and with all your strength. </a:t>
            </a:r>
            <a:r>
              <a:rPr lang="en-US" sz="3600" b="0" i="0" dirty="0">
                <a:solidFill>
                  <a:srgbClr val="01103A"/>
                </a:solidFill>
                <a:effectLst/>
              </a:rPr>
              <a:t>[6] These commandments that I give you today are to be on your hearts.</a:t>
            </a:r>
            <a:endParaRPr lang="en-US" sz="3600" dirty="0"/>
          </a:p>
        </p:txBody>
      </p:sp>
    </p:spTree>
    <p:extLst>
      <p:ext uri="{BB962C8B-B14F-4D97-AF65-F5344CB8AC3E}">
        <p14:creationId xmlns:p14="http://schemas.microsoft.com/office/powerpoint/2010/main" val="36741723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F0A7A-04F2-9255-1523-2C1C966ECDB3}"/>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471D497-9430-EFA4-7E73-ACFADB5C8C66}"/>
              </a:ext>
            </a:extLst>
          </p:cNvPr>
          <p:cNvSpPr>
            <a:spLocks noGrp="1"/>
          </p:cNvSpPr>
          <p:nvPr>
            <p:ph idx="1"/>
          </p:nvPr>
        </p:nvSpPr>
        <p:spPr>
          <a:xfrm>
            <a:off x="838200" y="410844"/>
            <a:ext cx="10515600" cy="6300507"/>
          </a:xfrm>
        </p:spPr>
        <p:txBody>
          <a:bodyPr/>
          <a:lstStyle/>
          <a:p>
            <a:pPr marL="0" indent="0">
              <a:buNone/>
            </a:pPr>
            <a:endParaRPr lang="en-US" sz="2800" b="0" i="0" dirty="0">
              <a:solidFill>
                <a:srgbClr val="01103A"/>
              </a:solidFill>
              <a:effectLst/>
            </a:endParaRPr>
          </a:p>
          <a:p>
            <a:pPr marL="0" indent="0">
              <a:buNone/>
            </a:pPr>
            <a:r>
              <a:rPr lang="en-US" sz="3600" dirty="0">
                <a:solidFill>
                  <a:srgbClr val="01103A"/>
                </a:solidFill>
              </a:rPr>
              <a:t>Gal 3</a:t>
            </a:r>
            <a:r>
              <a:rPr lang="en-US" sz="3600" b="0" i="0" dirty="0">
                <a:solidFill>
                  <a:srgbClr val="01103A"/>
                </a:solidFill>
                <a:effectLst/>
              </a:rPr>
              <a:t>[3] Are you so foolish? Having begun by the Spirit, are you now being perfected by the flesh?</a:t>
            </a:r>
          </a:p>
          <a:p>
            <a:pPr marL="0" indent="0">
              <a:buNone/>
            </a:pPr>
            <a:r>
              <a:rPr lang="en-US" sz="3600" dirty="0">
                <a:solidFill>
                  <a:srgbClr val="01103A"/>
                </a:solidFill>
              </a:rPr>
              <a:t>“‘Flesh’ stands for the righteousness of reason, which seeks justification by accomplishment of the Law. I am told that I began in the spirit under the papacy but am ending up in the flesh because I got married. As though single life were a spiritual life, and married life a carnal life. They are silly. All the duties of a Christian husband, e.g., to love his wife, to bring up his children, to govern his family, etc., are the very fruits of the Spirit.” L, p105</a:t>
            </a:r>
            <a:endParaRPr lang="en-US" sz="3600" dirty="0"/>
          </a:p>
        </p:txBody>
      </p:sp>
    </p:spTree>
    <p:extLst>
      <p:ext uri="{BB962C8B-B14F-4D97-AF65-F5344CB8AC3E}">
        <p14:creationId xmlns:p14="http://schemas.microsoft.com/office/powerpoint/2010/main" val="342817675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C9F4D-803F-75DC-DF50-6D9BB5AD5684}"/>
              </a:ext>
            </a:extLst>
          </p:cNvPr>
          <p:cNvSpPr>
            <a:spLocks noGrp="1"/>
          </p:cNvSpPr>
          <p:nvPr>
            <p:ph type="title"/>
          </p:nvPr>
        </p:nvSpPr>
        <p:spPr>
          <a:xfrm>
            <a:off x="838200" y="138023"/>
            <a:ext cx="10515600" cy="284671"/>
          </a:xfrm>
        </p:spPr>
        <p:txBody>
          <a:bodyPr>
            <a:normAutofit fontScale="90000"/>
          </a:bodyPr>
          <a:lstStyle/>
          <a:p>
            <a:r>
              <a:rPr lang="en-US" b="1" dirty="0"/>
              <a:t>			Lordship Salvation</a:t>
            </a:r>
          </a:p>
        </p:txBody>
      </p:sp>
      <p:sp>
        <p:nvSpPr>
          <p:cNvPr id="3" name="Content Placeholder 2">
            <a:extLst>
              <a:ext uri="{FF2B5EF4-FFF2-40B4-BE49-F238E27FC236}">
                <a16:creationId xmlns:a16="http://schemas.microsoft.com/office/drawing/2014/main" id="{926BD30C-A3FD-7B99-8C99-C9DC80B76628}"/>
              </a:ext>
            </a:extLst>
          </p:cNvPr>
          <p:cNvSpPr>
            <a:spLocks noGrp="1"/>
          </p:cNvSpPr>
          <p:nvPr>
            <p:ph idx="1"/>
          </p:nvPr>
        </p:nvSpPr>
        <p:spPr>
          <a:xfrm>
            <a:off x="0" y="595223"/>
            <a:ext cx="12051102" cy="6262777"/>
          </a:xfrm>
        </p:spPr>
        <p:txBody>
          <a:bodyPr>
            <a:normAutofit lnSpcReduction="10000"/>
          </a:bodyPr>
          <a:lstStyle/>
          <a:p>
            <a:pPr marL="0" indent="0">
              <a:buNone/>
            </a:pPr>
            <a:r>
              <a:rPr lang="en-US" sz="3600" b="0" i="0" dirty="0">
                <a:effectLst/>
              </a:rPr>
              <a:t>The primary issue under consideration is whether a person who claims to be a Christian yet does not show evidence of good works is truly a Christian. Lordship Salvation advocates argue that the Bible teaches faith in Christ will cause a person to live differently. For example, </a:t>
            </a:r>
            <a:r>
              <a:rPr lang="en-US" sz="3600" b="0" i="0" u="sng" dirty="0">
                <a:effectLst/>
                <a:hlinkClick r:id="rId2">
                  <a:extLst>
                    <a:ext uri="{A12FA001-AC4F-418D-AE19-62706E023703}">
                      <ahyp:hlinkClr xmlns:ahyp="http://schemas.microsoft.com/office/drawing/2018/hyperlinkcolor" val="tx"/>
                    </a:ext>
                  </a:extLst>
                </a:hlinkClick>
              </a:rPr>
              <a:t>2 Corinthians 5:17</a:t>
            </a:r>
            <a:r>
              <a:rPr lang="en-US" sz="3600" b="0" i="0" dirty="0">
                <a:effectLst/>
              </a:rPr>
              <a:t> teaches, "Therefore, if anyone is in Christ, he is a new creation. The old has passed away; behold, the new has come." Other passages suggest a similar view of the changed life of the believer (</a:t>
            </a:r>
            <a:r>
              <a:rPr lang="en-US" sz="3600" b="0" i="0" u="sng" dirty="0">
                <a:effectLst/>
                <a:hlinkClick r:id="rId3">
                  <a:extLst>
                    <a:ext uri="{A12FA001-AC4F-418D-AE19-62706E023703}">
                      <ahyp:hlinkClr xmlns:ahyp="http://schemas.microsoft.com/office/drawing/2018/hyperlinkcolor" val="tx"/>
                    </a:ext>
                  </a:extLst>
                </a:hlinkClick>
              </a:rPr>
              <a:t>Galatians 5:22-23</a:t>
            </a:r>
            <a:r>
              <a:rPr lang="en-US" sz="3600" b="0" i="0" dirty="0">
                <a:effectLst/>
              </a:rPr>
              <a:t>; </a:t>
            </a:r>
            <a:r>
              <a:rPr lang="en-US" sz="3600" b="0" i="0" u="sng" dirty="0">
                <a:effectLst/>
                <a:hlinkClick r:id="rId4">
                  <a:extLst>
                    <a:ext uri="{A12FA001-AC4F-418D-AE19-62706E023703}">
                      <ahyp:hlinkClr xmlns:ahyp="http://schemas.microsoft.com/office/drawing/2018/hyperlinkcolor" val="tx"/>
                    </a:ext>
                  </a:extLst>
                </a:hlinkClick>
              </a:rPr>
              <a:t>James 2:14-26</a:t>
            </a:r>
            <a:r>
              <a:rPr lang="en-US" sz="3600" b="0" i="0" dirty="0">
                <a:effectLst/>
              </a:rPr>
              <a:t>). The subtle danger of Lordship Salvation is to claim a person must show signs of changes to prove his or her salvation. A person will certainly change after salvation and do good works (</a:t>
            </a:r>
            <a:r>
              <a:rPr lang="en-US" sz="3600" b="0" i="0" u="sng" dirty="0">
                <a:effectLst/>
                <a:hlinkClick r:id="rId5">
                  <a:extLst>
                    <a:ext uri="{A12FA001-AC4F-418D-AE19-62706E023703}">
                      <ahyp:hlinkClr xmlns:ahyp="http://schemas.microsoft.com/office/drawing/2018/hyperlinkcolor" val="tx"/>
                    </a:ext>
                  </a:extLst>
                </a:hlinkClick>
              </a:rPr>
              <a:t>Ephesians 2:10</a:t>
            </a:r>
            <a:r>
              <a:rPr lang="en-US" sz="3600" b="0" i="0" dirty="0">
                <a:effectLst/>
              </a:rPr>
              <a:t>), yet these works are evidence of the salvation that has already taken place, not in any way a part of salvation.</a:t>
            </a:r>
            <a:endParaRPr lang="en-US" sz="3600" dirty="0"/>
          </a:p>
        </p:txBody>
      </p:sp>
    </p:spTree>
    <p:extLst>
      <p:ext uri="{BB962C8B-B14F-4D97-AF65-F5344CB8AC3E}">
        <p14:creationId xmlns:p14="http://schemas.microsoft.com/office/powerpoint/2010/main" val="96084338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5215D-3931-368C-A94D-EA60EFAEA9BD}"/>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5BD7F83-47FE-0C63-3E06-461129D578F6}"/>
              </a:ext>
            </a:extLst>
          </p:cNvPr>
          <p:cNvSpPr>
            <a:spLocks noGrp="1"/>
          </p:cNvSpPr>
          <p:nvPr>
            <p:ph idx="1"/>
          </p:nvPr>
        </p:nvSpPr>
        <p:spPr>
          <a:xfrm>
            <a:off x="838200" y="365125"/>
            <a:ext cx="10515600" cy="5811838"/>
          </a:xfrm>
        </p:spPr>
        <p:txBody>
          <a:bodyPr>
            <a:normAutofit/>
          </a:bodyPr>
          <a:lstStyle/>
          <a:p>
            <a:pPr marL="0" indent="0">
              <a:buNone/>
            </a:pPr>
            <a:r>
              <a:rPr lang="en-US" sz="3600" dirty="0"/>
              <a:t>Rom 14[1] </a:t>
            </a:r>
            <a:r>
              <a:rPr lang="en-US" sz="3600" b="0" i="0" dirty="0">
                <a:solidFill>
                  <a:srgbClr val="01103A"/>
                </a:solidFill>
                <a:effectLst/>
              </a:rPr>
              <a:t>Accept the one whose faith is weak, without quarreling over disputable matters. [2] One person’s faith allows them to eat anything, but another, whose faith is weak, eats only vegetables. [3] The one who eats everything must not treat with contempt the one who does not, and the one who does not eat everything must not judge the one who does, for God has accepted them. [4] Who are you to judge someone else’s servant? To their own master, servants stand or fall. And they will stand, for the Lord is able to make them stand.</a:t>
            </a:r>
            <a:endParaRPr lang="en-US" sz="3600" dirty="0"/>
          </a:p>
        </p:txBody>
      </p:sp>
    </p:spTree>
    <p:extLst>
      <p:ext uri="{BB962C8B-B14F-4D97-AF65-F5344CB8AC3E}">
        <p14:creationId xmlns:p14="http://schemas.microsoft.com/office/powerpoint/2010/main" val="158122919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8C8B9-FF48-06CC-E387-C4467179D98C}"/>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E55B294-D829-B8F8-3A59-B32D850DB008}"/>
              </a:ext>
            </a:extLst>
          </p:cNvPr>
          <p:cNvSpPr>
            <a:spLocks noGrp="1"/>
          </p:cNvSpPr>
          <p:nvPr>
            <p:ph idx="1"/>
          </p:nvPr>
        </p:nvSpPr>
        <p:spPr>
          <a:xfrm>
            <a:off x="838200" y="1713201"/>
            <a:ext cx="10515600" cy="4463761"/>
          </a:xfrm>
        </p:spPr>
        <p:txBody>
          <a:bodyPr>
            <a:normAutofit/>
          </a:bodyPr>
          <a:lstStyle/>
          <a:p>
            <a:pPr marL="0" indent="0">
              <a:buNone/>
            </a:pPr>
            <a:r>
              <a:rPr lang="en-US" sz="4000" dirty="0"/>
              <a:t>Since the same works can occur in persons trying to ensure their salvation and persons bearing the fruit of salvation, how can the difference be known?</a:t>
            </a:r>
          </a:p>
        </p:txBody>
      </p:sp>
    </p:spTree>
    <p:extLst>
      <p:ext uri="{BB962C8B-B14F-4D97-AF65-F5344CB8AC3E}">
        <p14:creationId xmlns:p14="http://schemas.microsoft.com/office/powerpoint/2010/main" val="73834241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8D3BF-1971-802C-C748-A2430592C8D0}"/>
              </a:ext>
            </a:extLst>
          </p:cNvPr>
          <p:cNvSpPr>
            <a:spLocks noGrp="1"/>
          </p:cNvSpPr>
          <p:nvPr>
            <p:ph type="title"/>
          </p:nvPr>
        </p:nvSpPr>
        <p:spPr>
          <a:xfrm flipV="1">
            <a:off x="838200" y="-45718"/>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143D10F-3CED-BF31-2FBA-221542303425}"/>
              </a:ext>
            </a:extLst>
          </p:cNvPr>
          <p:cNvSpPr>
            <a:spLocks noGrp="1"/>
          </p:cNvSpPr>
          <p:nvPr>
            <p:ph idx="1"/>
          </p:nvPr>
        </p:nvSpPr>
        <p:spPr>
          <a:xfrm>
            <a:off x="0" y="1244791"/>
            <a:ext cx="12085608" cy="4932172"/>
          </a:xfrm>
        </p:spPr>
        <p:txBody>
          <a:bodyPr>
            <a:noAutofit/>
          </a:bodyPr>
          <a:lstStyle/>
          <a:p>
            <a:pPr marL="0" indent="0">
              <a:buNone/>
            </a:pPr>
            <a:r>
              <a:rPr lang="en-US" sz="4000" dirty="0">
                <a:effectLst/>
                <a:ea typeface="Calibri" panose="020F0502020204030204" pitchFamily="34" charset="0"/>
                <a:cs typeface="Times New Roman" panose="02020603050405020304" pitchFamily="18" charset="0"/>
              </a:rPr>
              <a:t>There is much talk today about cultural goals of diversity, equity, and inclusion. </a:t>
            </a:r>
            <a:r>
              <a:rPr lang="en-US" sz="4000" i="1" dirty="0">
                <a:effectLst/>
                <a:ea typeface="Calibri" panose="020F0502020204030204" pitchFamily="34" charset="0"/>
                <a:cs typeface="Times New Roman" panose="02020603050405020304" pitchFamily="18" charset="0"/>
              </a:rPr>
              <a:t>DEI</a:t>
            </a:r>
            <a:r>
              <a:rPr lang="en-US" sz="4000" dirty="0">
                <a:effectLst/>
                <a:ea typeface="Calibri" panose="020F0502020204030204" pitchFamily="34" charset="0"/>
                <a:cs typeface="Times New Roman" panose="02020603050405020304" pitchFamily="18" charset="0"/>
              </a:rPr>
              <a:t> is also the Latin name for the God of the Bible, as in </a:t>
            </a:r>
            <a:r>
              <a:rPr lang="en-US" sz="4000" i="1" dirty="0">
                <a:effectLst/>
                <a:ea typeface="Calibri" panose="020F0502020204030204" pitchFamily="34" charset="0"/>
                <a:cs typeface="Times New Roman" panose="02020603050405020304" pitchFamily="18" charset="0"/>
              </a:rPr>
              <a:t>Imago Dei</a:t>
            </a:r>
            <a:r>
              <a:rPr lang="en-US" sz="4000" dirty="0">
                <a:effectLst/>
                <a:ea typeface="Calibri" panose="020F0502020204030204" pitchFamily="34" charset="0"/>
                <a:cs typeface="Times New Roman" panose="02020603050405020304" pitchFamily="18" charset="0"/>
              </a:rPr>
              <a:t>, the image of God, and </a:t>
            </a:r>
            <a:r>
              <a:rPr lang="en-US" sz="4000" i="1" dirty="0">
                <a:effectLst/>
                <a:ea typeface="Calibri" panose="020F0502020204030204" pitchFamily="34" charset="0"/>
                <a:cs typeface="Times New Roman" panose="02020603050405020304" pitchFamily="18" charset="0"/>
              </a:rPr>
              <a:t>Agnus Dei</a:t>
            </a:r>
            <a:r>
              <a:rPr lang="en-US" sz="4000" dirty="0">
                <a:effectLst/>
                <a:ea typeface="Calibri" panose="020F0502020204030204" pitchFamily="34" charset="0"/>
                <a:cs typeface="Times New Roman" panose="02020603050405020304" pitchFamily="18" charset="0"/>
              </a:rPr>
              <a:t>, the lamb of God. Rather than try to create a new god of our own design, God’s Word describes the true DEI which cannot be obtained in any other way except through the blood of Christ.</a:t>
            </a:r>
          </a:p>
        </p:txBody>
      </p:sp>
    </p:spTree>
    <p:extLst>
      <p:ext uri="{BB962C8B-B14F-4D97-AF65-F5344CB8AC3E}">
        <p14:creationId xmlns:p14="http://schemas.microsoft.com/office/powerpoint/2010/main" val="9463906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6A90E-8871-3DF4-DF1C-6EC4A0C85562}"/>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6F3B679-3D3B-0ED3-2E7A-FD368F3D4C64}"/>
              </a:ext>
            </a:extLst>
          </p:cNvPr>
          <p:cNvSpPr>
            <a:spLocks noGrp="1"/>
          </p:cNvSpPr>
          <p:nvPr>
            <p:ph idx="1"/>
          </p:nvPr>
        </p:nvSpPr>
        <p:spPr>
          <a:xfrm>
            <a:off x="664234" y="1449238"/>
            <a:ext cx="10689566" cy="4727725"/>
          </a:xfrm>
        </p:spPr>
        <p:txBody>
          <a:bodyPr>
            <a:normAutofit/>
          </a:bodyPr>
          <a:lstStyle/>
          <a:p>
            <a:pPr marL="0" indent="0">
              <a:buNone/>
            </a:pPr>
            <a:r>
              <a:rPr lang="en-US" sz="4000" b="1" dirty="0">
                <a:effectLst/>
                <a:ea typeface="Calibri" panose="020F0502020204030204" pitchFamily="34" charset="0"/>
                <a:cs typeface="Times New Roman" panose="02020603050405020304" pitchFamily="18" charset="0"/>
              </a:rPr>
              <a:t>Diversity</a:t>
            </a:r>
            <a:r>
              <a:rPr lang="en-US" sz="4000" dirty="0">
                <a:effectLst/>
                <a:ea typeface="Calibri" panose="020F0502020204030204" pitchFamily="34" charset="0"/>
                <a:cs typeface="Times New Roman" panose="02020603050405020304" pitchFamily="18" charset="0"/>
              </a:rPr>
              <a:t>: He who “purchased for God with His blood men from every tribe and tongue and people and nation,” </a:t>
            </a:r>
            <a:r>
              <a:rPr lang="en-US" sz="4000" dirty="0">
                <a:ea typeface="Calibri" panose="020F0502020204030204" pitchFamily="34" charset="0"/>
                <a:cs typeface="Times New Roman" panose="02020603050405020304" pitchFamily="18" charset="0"/>
              </a:rPr>
              <a:t>[</a:t>
            </a:r>
            <a:r>
              <a:rPr lang="en-US" sz="4000" dirty="0">
                <a:effectLst/>
                <a:ea typeface="Calibri" panose="020F0502020204030204" pitchFamily="34" charset="0"/>
                <a:cs typeface="Times New Roman" panose="02020603050405020304" pitchFamily="18" charset="0"/>
              </a:rPr>
              <a:t>Rev 5:9]</a:t>
            </a:r>
          </a:p>
          <a:p>
            <a:pPr marL="0" indent="0">
              <a:buNone/>
            </a:pPr>
            <a:endParaRPr lang="en-US" sz="4000" dirty="0">
              <a:ea typeface="Calibri" panose="020F0502020204030204" pitchFamily="34" charset="0"/>
              <a:cs typeface="Times New Roman" panose="02020603050405020304" pitchFamily="18" charset="0"/>
            </a:endParaRPr>
          </a:p>
          <a:p>
            <a:pPr marL="0" indent="0">
              <a:buNone/>
            </a:pPr>
            <a:r>
              <a:rPr lang="en-US" sz="4000" dirty="0">
                <a:ea typeface="Calibri" panose="020F0502020204030204" pitchFamily="34" charset="0"/>
                <a:cs typeface="Times New Roman" panose="02020603050405020304" pitchFamily="18" charset="0"/>
              </a:rPr>
              <a:t>Man’s attempts produce </a:t>
            </a:r>
            <a:r>
              <a:rPr lang="en-US" sz="4000" b="1" dirty="0">
                <a:ea typeface="Calibri" panose="020F0502020204030204" pitchFamily="34" charset="0"/>
                <a:cs typeface="Times New Roman" panose="02020603050405020304" pitchFamily="18" charset="0"/>
              </a:rPr>
              <a:t>Division</a:t>
            </a:r>
            <a:r>
              <a:rPr lang="en-US" sz="4000" dirty="0">
                <a:ea typeface="Calibri" panose="020F0502020204030204" pitchFamily="34" charset="0"/>
                <a:cs typeface="Times New Roman" panose="02020603050405020304" pitchFamily="18" charset="0"/>
              </a:rPr>
              <a:t>.</a:t>
            </a:r>
            <a:endParaRPr lang="en-US" sz="4000" dirty="0"/>
          </a:p>
        </p:txBody>
      </p:sp>
    </p:spTree>
    <p:extLst>
      <p:ext uri="{BB962C8B-B14F-4D97-AF65-F5344CB8AC3E}">
        <p14:creationId xmlns:p14="http://schemas.microsoft.com/office/powerpoint/2010/main" val="856270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33D71-8993-F2EA-F3B8-D7B4BAEB772E}"/>
              </a:ext>
            </a:extLst>
          </p:cNvPr>
          <p:cNvSpPr>
            <a:spLocks noGrp="1"/>
          </p:cNvSpPr>
          <p:nvPr>
            <p:ph type="title"/>
          </p:nvPr>
        </p:nvSpPr>
        <p:spPr>
          <a:xfrm flipV="1">
            <a:off x="838200" y="310552"/>
            <a:ext cx="10515600" cy="54574"/>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617DD7A-8A28-FF4A-5E9E-A1B3AF9F6F69}"/>
              </a:ext>
            </a:extLst>
          </p:cNvPr>
          <p:cNvSpPr>
            <a:spLocks noGrp="1"/>
          </p:cNvSpPr>
          <p:nvPr>
            <p:ph idx="1"/>
          </p:nvPr>
        </p:nvSpPr>
        <p:spPr>
          <a:xfrm>
            <a:off x="-60385" y="310552"/>
            <a:ext cx="12252385" cy="6547448"/>
          </a:xfrm>
        </p:spPr>
        <p:txBody>
          <a:bodyPr>
            <a:noAutofit/>
          </a:bodyPr>
          <a:lstStyle/>
          <a:p>
            <a:pPr marL="0" indent="0">
              <a:buNone/>
            </a:pPr>
            <a:r>
              <a:rPr lang="en-US" sz="3600" dirty="0"/>
              <a:t>Acts 13 [26] </a:t>
            </a:r>
            <a:r>
              <a:rPr lang="en-US" sz="3600" b="0" i="0" dirty="0">
                <a:solidFill>
                  <a:srgbClr val="01103A"/>
                </a:solidFill>
                <a:effectLst/>
              </a:rPr>
              <a:t>“</a:t>
            </a:r>
            <a:r>
              <a:rPr lang="en-US" sz="3600" b="0" dirty="0">
                <a:solidFill>
                  <a:srgbClr val="01103A"/>
                </a:solidFill>
                <a:effectLst/>
              </a:rPr>
              <a:t>Brethren, sons of Abraham’s family, and those among you who fear God, to us the message of this salvation has been sent. [27] For those who live in Jerusalem, and their rulers, recognizing neither Him nor the utterances of the prophets which are read every Sabbath, fulfilled these by condemning Him. [28] And though they found no ground </a:t>
            </a:r>
            <a:r>
              <a:rPr lang="en-US" sz="3600" dirty="0">
                <a:solidFill>
                  <a:srgbClr val="01103A"/>
                </a:solidFill>
              </a:rPr>
              <a:t>for </a:t>
            </a:r>
            <a:r>
              <a:rPr lang="en-US" sz="3600" b="0" dirty="0">
                <a:solidFill>
                  <a:srgbClr val="01103A"/>
                </a:solidFill>
                <a:effectLst/>
              </a:rPr>
              <a:t>putting Him to death, they asked  Pilate that He be executed. [29] When they had carried out all that was written concerning Him, they took Him down from the cross and laid Him in a tomb. [30] But God raised Him from the dead; [31] and for many days He appeared to those who came up with Him from Galilee to Jerusalem, the very ones who are now His witnesses to the people. </a:t>
            </a:r>
            <a:endParaRPr lang="en-US" sz="3600" dirty="0"/>
          </a:p>
        </p:txBody>
      </p:sp>
    </p:spTree>
    <p:extLst>
      <p:ext uri="{BB962C8B-B14F-4D97-AF65-F5344CB8AC3E}">
        <p14:creationId xmlns:p14="http://schemas.microsoft.com/office/powerpoint/2010/main" val="16324018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C938A-88B0-B29A-E0A3-349F605ED128}"/>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A4E515F-E603-6D4C-246A-384B9F964C92}"/>
              </a:ext>
            </a:extLst>
          </p:cNvPr>
          <p:cNvSpPr>
            <a:spLocks noGrp="1"/>
          </p:cNvSpPr>
          <p:nvPr>
            <p:ph idx="1"/>
          </p:nvPr>
        </p:nvSpPr>
        <p:spPr>
          <a:xfrm>
            <a:off x="552091" y="1281881"/>
            <a:ext cx="10972799" cy="4895081"/>
          </a:xfrm>
        </p:spPr>
        <p:txBody>
          <a:bodyPr>
            <a:normAutofit/>
          </a:bodyPr>
          <a:lstStyle/>
          <a:p>
            <a:pPr marL="0" indent="0">
              <a:buNone/>
            </a:pPr>
            <a:r>
              <a:rPr lang="en-US" sz="4000" b="1" dirty="0">
                <a:effectLst/>
                <a:ea typeface="Calibri" panose="020F0502020204030204" pitchFamily="34" charset="0"/>
                <a:cs typeface="Times New Roman" panose="02020603050405020304" pitchFamily="18" charset="0"/>
              </a:rPr>
              <a:t>Equity</a:t>
            </a:r>
            <a:r>
              <a:rPr lang="en-US" sz="4000" dirty="0">
                <a:ea typeface="Calibri" panose="020F0502020204030204" pitchFamily="34" charset="0"/>
                <a:cs typeface="Times New Roman" panose="02020603050405020304" pitchFamily="18" charset="0"/>
              </a:rPr>
              <a:t>: a people “clothed with Christ” where there is neither “Jew nor Greek, there is neither slave nor free man, there is neither male nor female,” Gal 3[28].</a:t>
            </a:r>
          </a:p>
          <a:p>
            <a:pPr marL="0" indent="0">
              <a:buNone/>
            </a:pPr>
            <a:endParaRPr lang="en-US" sz="4000" dirty="0">
              <a:ea typeface="Calibri" panose="020F0502020204030204" pitchFamily="34" charset="0"/>
              <a:cs typeface="Times New Roman" panose="02020603050405020304" pitchFamily="18" charset="0"/>
            </a:endParaRPr>
          </a:p>
          <a:p>
            <a:pPr marL="0" indent="0">
              <a:buNone/>
            </a:pPr>
            <a:r>
              <a:rPr lang="en-US" sz="4000" dirty="0">
                <a:ea typeface="Calibri" panose="020F0502020204030204" pitchFamily="34" charset="0"/>
                <a:cs typeface="Times New Roman" panose="02020603050405020304" pitchFamily="18" charset="0"/>
              </a:rPr>
              <a:t>Man’s attempts produce an </a:t>
            </a:r>
            <a:r>
              <a:rPr lang="en-US" sz="4000" b="1" dirty="0">
                <a:ea typeface="Calibri" panose="020F0502020204030204" pitchFamily="34" charset="0"/>
                <a:cs typeface="Times New Roman" panose="02020603050405020304" pitchFamily="18" charset="0"/>
              </a:rPr>
              <a:t>Entitlement</a:t>
            </a:r>
            <a:r>
              <a:rPr lang="en-US" sz="4000" dirty="0">
                <a:ea typeface="Calibri" panose="020F0502020204030204" pitchFamily="34" charset="0"/>
                <a:cs typeface="Times New Roman" panose="02020603050405020304" pitchFamily="18" charset="0"/>
              </a:rPr>
              <a:t> mentality.</a:t>
            </a:r>
            <a:endParaRPr lang="en-US" sz="4000" dirty="0"/>
          </a:p>
        </p:txBody>
      </p:sp>
    </p:spTree>
    <p:extLst>
      <p:ext uri="{BB962C8B-B14F-4D97-AF65-F5344CB8AC3E}">
        <p14:creationId xmlns:p14="http://schemas.microsoft.com/office/powerpoint/2010/main" val="45846506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7FD5B-BDA5-37D0-F8D9-E02C40A6D879}"/>
              </a:ext>
            </a:extLst>
          </p:cNvPr>
          <p:cNvSpPr>
            <a:spLocks noGrp="1"/>
          </p:cNvSpPr>
          <p:nvPr>
            <p:ph type="title"/>
          </p:nvPr>
        </p:nvSpPr>
        <p:spPr>
          <a:xfrm>
            <a:off x="838200" y="365126"/>
            <a:ext cx="10515600" cy="7482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44682A7-F810-C296-3A4E-FF068EF81E06}"/>
              </a:ext>
            </a:extLst>
          </p:cNvPr>
          <p:cNvSpPr>
            <a:spLocks noGrp="1"/>
          </p:cNvSpPr>
          <p:nvPr>
            <p:ph idx="1"/>
          </p:nvPr>
        </p:nvSpPr>
        <p:spPr>
          <a:xfrm>
            <a:off x="838199" y="517585"/>
            <a:ext cx="10988615" cy="5659378"/>
          </a:xfrm>
        </p:spPr>
        <p:txBody>
          <a:bodyPr>
            <a:normAutofit/>
          </a:bodyPr>
          <a:lstStyle/>
          <a:p>
            <a:pPr marL="0" indent="0">
              <a:buNone/>
            </a:pPr>
            <a:r>
              <a:rPr lang="en-US" sz="4000" b="1" dirty="0">
                <a:effectLst/>
                <a:ea typeface="Calibri" panose="020F0502020204030204" pitchFamily="34" charset="0"/>
                <a:cs typeface="Times New Roman" panose="02020603050405020304" pitchFamily="18" charset="0"/>
              </a:rPr>
              <a:t>Inclusion</a:t>
            </a:r>
            <a:r>
              <a:rPr lang="en-US" sz="4000" dirty="0">
                <a:effectLst/>
                <a:ea typeface="Calibri" panose="020F0502020204030204" pitchFamily="34" charset="0"/>
                <a:cs typeface="Times New Roman" panose="02020603050405020304" pitchFamily="18" charset="0"/>
              </a:rPr>
              <a:t>: “For we are all one in Christ.” </a:t>
            </a:r>
          </a:p>
          <a:p>
            <a:pPr marL="0" indent="0">
              <a:buNone/>
            </a:pPr>
            <a:r>
              <a:rPr lang="en-US" sz="4000" dirty="0">
                <a:effectLst/>
                <a:ea typeface="Calibri" panose="020F0502020204030204" pitchFamily="34" charset="0"/>
                <a:cs typeface="Times New Roman" panose="02020603050405020304" pitchFamily="18" charset="0"/>
              </a:rPr>
              <a:t>The higher goal is unity in Christ, equality in Him (God is not a respecter of persons, Acts 10:34)</a:t>
            </a:r>
            <a:endParaRPr lang="en-US" sz="4000" dirty="0"/>
          </a:p>
          <a:p>
            <a:pPr marL="0" indent="0">
              <a:buNone/>
            </a:pPr>
            <a:endParaRPr lang="en-US" sz="4000" dirty="0"/>
          </a:p>
          <a:p>
            <a:pPr marL="0" indent="0">
              <a:buNone/>
            </a:pPr>
            <a:r>
              <a:rPr lang="en-US" sz="4000" dirty="0"/>
              <a:t>Man’s attempts result in </a:t>
            </a:r>
            <a:r>
              <a:rPr lang="en-US" sz="4000" b="1" dirty="0"/>
              <a:t>Intimidation</a:t>
            </a:r>
            <a:r>
              <a:rPr lang="en-US" sz="4000" dirty="0"/>
              <a:t> of opponents.</a:t>
            </a:r>
          </a:p>
        </p:txBody>
      </p:sp>
    </p:spTree>
    <p:extLst>
      <p:ext uri="{BB962C8B-B14F-4D97-AF65-F5344CB8AC3E}">
        <p14:creationId xmlns:p14="http://schemas.microsoft.com/office/powerpoint/2010/main" val="52116630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3C5E7-019C-F5AC-8919-95986CC18A1E}"/>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7F15FCA-D630-E801-B37C-E1330D660CE5}"/>
              </a:ext>
            </a:extLst>
          </p:cNvPr>
          <p:cNvSpPr>
            <a:spLocks noGrp="1"/>
          </p:cNvSpPr>
          <p:nvPr>
            <p:ph idx="1"/>
          </p:nvPr>
        </p:nvSpPr>
        <p:spPr>
          <a:xfrm>
            <a:off x="146649" y="319406"/>
            <a:ext cx="11982091" cy="6452330"/>
          </a:xfrm>
        </p:spPr>
        <p:txBody>
          <a:bodyPr>
            <a:noAutofit/>
          </a:bodyPr>
          <a:lstStyle/>
          <a:p>
            <a:pPr marL="0" indent="0">
              <a:buNone/>
            </a:pPr>
            <a:r>
              <a:rPr lang="en-US" sz="3600" dirty="0"/>
              <a:t>Rom 3[21] </a:t>
            </a:r>
            <a:r>
              <a:rPr lang="en-US" sz="3600" b="0" i="0" dirty="0">
                <a:solidFill>
                  <a:srgbClr val="01103A"/>
                </a:solidFill>
                <a:effectLst/>
              </a:rPr>
              <a:t>But now the righteousness of God apart from the law is revealed, being witnessed by the Law and the Prophets, [22] even the righteousness of God, through faith in Jesus Christ, to all and on all who believe. For there is no difference; [23] for all have sinned and fall short of the glory of God, [24] being justified freely by His grace </a:t>
            </a:r>
            <a:r>
              <a:rPr lang="en-US" sz="3600" b="0" dirty="0">
                <a:solidFill>
                  <a:srgbClr val="01103A"/>
                </a:solidFill>
                <a:effectLst/>
              </a:rPr>
              <a:t>through the redemption that is in Christ Jesus, [25] whom God set forth as a propitiation by His blood, through faith, to demonstrate His righteousness</a:t>
            </a:r>
            <a:r>
              <a:rPr lang="en-US" sz="3600" b="0" i="0" dirty="0">
                <a:solidFill>
                  <a:srgbClr val="01103A"/>
                </a:solidFill>
                <a:effectLst/>
              </a:rPr>
              <a:t>, because in His forbearance God had passed over the sins that were previously committed, [26] to demonstrate at the present time His righteousness, that He might be just and the justifier of the one who has faith in Jesus.</a:t>
            </a:r>
            <a:endParaRPr lang="en-US" sz="3600" dirty="0"/>
          </a:p>
        </p:txBody>
      </p:sp>
    </p:spTree>
    <p:extLst>
      <p:ext uri="{BB962C8B-B14F-4D97-AF65-F5344CB8AC3E}">
        <p14:creationId xmlns:p14="http://schemas.microsoft.com/office/powerpoint/2010/main" val="5499351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D82F3-C431-D512-7079-FDE664B16389}"/>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5C0F321-B1C1-1125-D967-9AE085826196}"/>
              </a:ext>
            </a:extLst>
          </p:cNvPr>
          <p:cNvSpPr>
            <a:spLocks noGrp="1"/>
          </p:cNvSpPr>
          <p:nvPr>
            <p:ph idx="1"/>
          </p:nvPr>
        </p:nvSpPr>
        <p:spPr>
          <a:xfrm>
            <a:off x="508958" y="545940"/>
            <a:ext cx="11319295" cy="5766119"/>
          </a:xfrm>
        </p:spPr>
        <p:txBody>
          <a:bodyPr>
            <a:normAutofit/>
          </a:bodyPr>
          <a:lstStyle/>
          <a:p>
            <a:pPr marL="0" indent="0">
              <a:buNone/>
            </a:pPr>
            <a:endParaRPr lang="en-US" b="0" i="0" dirty="0">
              <a:solidFill>
                <a:srgbClr val="01103A"/>
              </a:solidFill>
              <a:effectLst/>
              <a:latin typeface="arial" panose="020B0604020202020204" pitchFamily="34" charset="0"/>
            </a:endParaRPr>
          </a:p>
          <a:p>
            <a:pPr marL="0" indent="0">
              <a:buNone/>
            </a:pPr>
            <a:r>
              <a:rPr lang="en-US" sz="4000" dirty="0">
                <a:solidFill>
                  <a:srgbClr val="01103A"/>
                </a:solidFill>
              </a:rPr>
              <a:t>2Cor 13[3] S</a:t>
            </a:r>
            <a:r>
              <a:rPr lang="en-US" sz="4000" b="0" i="0" dirty="0">
                <a:solidFill>
                  <a:srgbClr val="01103A"/>
                </a:solidFill>
                <a:effectLst/>
              </a:rPr>
              <a:t>ince you are seeking for proof of the Christ who speaks in me, and who is not weak toward you, but </a:t>
            </a:r>
            <a:r>
              <a:rPr lang="en-US" sz="4000" b="0" dirty="0">
                <a:solidFill>
                  <a:srgbClr val="01103A"/>
                </a:solidFill>
                <a:effectLst/>
              </a:rPr>
              <a:t>mighty in you… </a:t>
            </a:r>
          </a:p>
          <a:p>
            <a:pPr marL="0" indent="0">
              <a:buNone/>
            </a:pPr>
            <a:r>
              <a:rPr lang="en-US" sz="4000" dirty="0">
                <a:solidFill>
                  <a:srgbClr val="01103A"/>
                </a:solidFill>
              </a:rPr>
              <a:t>2Cor 13[5] </a:t>
            </a:r>
            <a:r>
              <a:rPr lang="en-US" sz="4000" b="0" dirty="0">
                <a:solidFill>
                  <a:srgbClr val="01103A"/>
                </a:solidFill>
                <a:effectLst/>
              </a:rPr>
              <a:t>Test yourselves to see if you are in the faith; examine yourselves</a:t>
            </a:r>
            <a:r>
              <a:rPr lang="en-US" sz="4000" b="0" i="0" dirty="0">
                <a:solidFill>
                  <a:srgbClr val="01103A"/>
                </a:solidFill>
                <a:effectLst/>
              </a:rPr>
              <a:t>! Or do you not recognize this about yourselves, that Jesus Christ is in you—unless indeed you fail the test?</a:t>
            </a:r>
            <a:endParaRPr lang="en-US" sz="4000" dirty="0"/>
          </a:p>
        </p:txBody>
      </p:sp>
    </p:spTree>
    <p:extLst>
      <p:ext uri="{BB962C8B-B14F-4D97-AF65-F5344CB8AC3E}">
        <p14:creationId xmlns:p14="http://schemas.microsoft.com/office/powerpoint/2010/main" val="109241253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86F590-D89B-F992-3F5D-FF798468C1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41D9A8-7060-9644-E38D-61D6081CF2CF}"/>
              </a:ext>
            </a:extLst>
          </p:cNvPr>
          <p:cNvSpPr>
            <a:spLocks noGrp="1"/>
          </p:cNvSpPr>
          <p:nvPr>
            <p:ph type="title"/>
          </p:nvPr>
        </p:nvSpPr>
        <p:spPr>
          <a:xfrm>
            <a:off x="622539" y="0"/>
            <a:ext cx="10515600" cy="523095"/>
          </a:xfrm>
        </p:spPr>
        <p:txBody>
          <a:bodyPr>
            <a:normAutofit fontScale="90000"/>
          </a:bodyPr>
          <a:lstStyle/>
          <a:p>
            <a:r>
              <a:rPr lang="en-US" sz="4000" b="1" dirty="0"/>
              <a:t>			Galatians 3: Refuting Heresies</a:t>
            </a:r>
          </a:p>
        </p:txBody>
      </p:sp>
      <p:sp>
        <p:nvSpPr>
          <p:cNvPr id="4" name="Rectangle 1">
            <a:extLst>
              <a:ext uri="{FF2B5EF4-FFF2-40B4-BE49-F238E27FC236}">
                <a16:creationId xmlns:a16="http://schemas.microsoft.com/office/drawing/2014/main" id="{E6CDB66C-8A0B-B366-27AE-0DE72C24290F}"/>
              </a:ext>
            </a:extLst>
          </p:cNvPr>
          <p:cNvSpPr>
            <a:spLocks noGrp="1" noChangeArrowheads="1"/>
          </p:cNvSpPr>
          <p:nvPr>
            <p:ph idx="1"/>
          </p:nvPr>
        </p:nvSpPr>
        <p:spPr bwMode="auto">
          <a:xfrm>
            <a:off x="622539" y="800094"/>
            <a:ext cx="10919604"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i="0" u="none" strike="noStrike" cap="none" normalizeH="0" baseline="0" dirty="0">
                <a:ln>
                  <a:noFill/>
                </a:ln>
                <a:solidFill>
                  <a:srgbClr val="3F3F3F"/>
                </a:solidFill>
                <a:effectLst/>
              </a:rPr>
              <a:t>Gal 3[1-5] </a:t>
            </a:r>
            <a:r>
              <a:rPr kumimoji="0" lang="en-US" altLang="en-US" sz="3600" i="0" u="none" strike="noStrike" cap="none" normalizeH="0" baseline="0" dirty="0">
                <a:ln>
                  <a:noFill/>
                </a:ln>
                <a:solidFill>
                  <a:schemeClr val="tx1"/>
                </a:solidFill>
                <a:effectLst/>
              </a:rPr>
              <a:t>The Galatian believers' own experience with the Holy Spirit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b="1" i="0" u="none" strike="noStrike" cap="none" normalizeH="0" baseline="0" dirty="0">
                <a:ln>
                  <a:noFill/>
                </a:ln>
                <a:solidFill>
                  <a:schemeClr val="tx1"/>
                </a:solidFill>
                <a:effectLst/>
              </a:rPr>
              <a:t>Gal 3[6-9] The example of Abraham's faith and the blessing given to the Gentiles (Gen 15[6]; 12[3])</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dirty="0">
                <a:ln>
                  <a:noFill/>
                </a:ln>
                <a:solidFill>
                  <a:schemeClr val="tx1"/>
                </a:solidFill>
                <a:effectLst/>
              </a:rPr>
              <a:t>Gal 3[10-14] The curse of the Law (Dt 27[26]; </a:t>
            </a:r>
            <a:r>
              <a:rPr kumimoji="0" lang="en-US" altLang="en-US" sz="3600" b="0" i="0" u="none" strike="noStrike" cap="none" normalizeH="0" baseline="0" dirty="0" err="1">
                <a:ln>
                  <a:noFill/>
                </a:ln>
                <a:solidFill>
                  <a:schemeClr val="tx1"/>
                </a:solidFill>
                <a:effectLst/>
              </a:rPr>
              <a:t>Hab</a:t>
            </a:r>
            <a:r>
              <a:rPr kumimoji="0" lang="en-US" altLang="en-US" sz="3600" b="0" i="0" u="none" strike="noStrike" cap="none" normalizeH="0" baseline="0" dirty="0">
                <a:ln>
                  <a:noFill/>
                </a:ln>
                <a:solidFill>
                  <a:schemeClr val="tx1"/>
                </a:solidFill>
                <a:effectLst/>
              </a:rPr>
              <a:t> 2[4]; Lev 18[5]; Dt 21[25])</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sz="3600" dirty="0"/>
              <a:t>Gal 3[15-18] The example of a human covenant (“will”)</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dirty="0">
                <a:ln>
                  <a:noFill/>
                </a:ln>
                <a:solidFill>
                  <a:schemeClr val="tx1"/>
                </a:solidFill>
                <a:effectLst/>
              </a:rPr>
              <a:t>Gal 3[19-25] The purpose of the Law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dirty="0">
                <a:ln>
                  <a:noFill/>
                </a:ln>
                <a:solidFill>
                  <a:schemeClr val="tx1"/>
                </a:solidFill>
                <a:effectLst/>
              </a:rPr>
              <a:t>Gal 3[26-29] The blessing to children of God</a:t>
            </a:r>
          </a:p>
        </p:txBody>
      </p:sp>
    </p:spTree>
    <p:extLst>
      <p:ext uri="{BB962C8B-B14F-4D97-AF65-F5344CB8AC3E}">
        <p14:creationId xmlns:p14="http://schemas.microsoft.com/office/powerpoint/2010/main" val="254374095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628C5-B784-0644-3A63-DBFF0EF85A98}"/>
              </a:ext>
            </a:extLst>
          </p:cNvPr>
          <p:cNvSpPr>
            <a:spLocks noGrp="1"/>
          </p:cNvSpPr>
          <p:nvPr>
            <p:ph type="title"/>
          </p:nvPr>
        </p:nvSpPr>
        <p:spPr>
          <a:xfrm flipV="1">
            <a:off x="838200" y="319407"/>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B806F97-DE4F-E1ED-47AA-3ED1198FE4FD}"/>
              </a:ext>
            </a:extLst>
          </p:cNvPr>
          <p:cNvSpPr>
            <a:spLocks noGrp="1"/>
          </p:cNvSpPr>
          <p:nvPr>
            <p:ph idx="1"/>
          </p:nvPr>
        </p:nvSpPr>
        <p:spPr>
          <a:xfrm>
            <a:off x="560717" y="365126"/>
            <a:ext cx="11024558" cy="5811837"/>
          </a:xfrm>
        </p:spPr>
        <p:txBody>
          <a:bodyPr>
            <a:normAutofit/>
          </a:bodyPr>
          <a:lstStyle/>
          <a:p>
            <a:endParaRPr lang="en-US" dirty="0"/>
          </a:p>
          <a:p>
            <a:pPr marL="0" indent="0">
              <a:buNone/>
            </a:pPr>
            <a:r>
              <a:rPr lang="en-US" sz="4000" dirty="0"/>
              <a:t>Gal 3[6] </a:t>
            </a:r>
            <a:r>
              <a:rPr lang="en-US" sz="4000" b="0" i="0" dirty="0">
                <a:solidFill>
                  <a:srgbClr val="01103A"/>
                </a:solidFill>
                <a:effectLst/>
              </a:rPr>
              <a:t>Even so Abraham BELIEVED GOD, AND IT WAS RECKONED TO HIM AS RIGHTEOUSNESS. [7] Therefore, be sure that it is those who are of faith who are sons of Abraham. [8] The Scripture, foreseeing that God would justify the Gentiles by faith, </a:t>
            </a:r>
            <a:r>
              <a:rPr lang="en-US" sz="4000" b="0" dirty="0">
                <a:solidFill>
                  <a:srgbClr val="01103A"/>
                </a:solidFill>
                <a:effectLst/>
              </a:rPr>
              <a:t>preached the gospel beforehand to Abraham, saying</a:t>
            </a:r>
            <a:r>
              <a:rPr lang="en-US" sz="4000" b="0" i="1" dirty="0">
                <a:solidFill>
                  <a:srgbClr val="01103A"/>
                </a:solidFill>
                <a:effectLst/>
              </a:rPr>
              <a:t>,</a:t>
            </a:r>
            <a:r>
              <a:rPr lang="en-US" sz="4000" b="0" i="0" dirty="0">
                <a:solidFill>
                  <a:srgbClr val="01103A"/>
                </a:solidFill>
                <a:effectLst/>
              </a:rPr>
              <a:t> “ALL THE NATIONS WILL BE BLESSED IN YOU.” [9] So then those who are of faith are blessed with Abraham, the believer. </a:t>
            </a:r>
            <a:endParaRPr lang="en-US" sz="4000" dirty="0"/>
          </a:p>
        </p:txBody>
      </p:sp>
    </p:spTree>
    <p:extLst>
      <p:ext uri="{BB962C8B-B14F-4D97-AF65-F5344CB8AC3E}">
        <p14:creationId xmlns:p14="http://schemas.microsoft.com/office/powerpoint/2010/main" val="161684122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6535C-92DE-CAC1-09AD-8CE6C9815008}"/>
              </a:ext>
            </a:extLst>
          </p:cNvPr>
          <p:cNvSpPr>
            <a:spLocks noGrp="1"/>
          </p:cNvSpPr>
          <p:nvPr>
            <p:ph type="title"/>
          </p:nvPr>
        </p:nvSpPr>
        <p:spPr>
          <a:xfrm>
            <a:off x="838200" y="365126"/>
            <a:ext cx="10515600" cy="66196"/>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D67CFDC-83D5-4EF0-BCC2-E71348BCB101}"/>
              </a:ext>
            </a:extLst>
          </p:cNvPr>
          <p:cNvSpPr>
            <a:spLocks noGrp="1"/>
          </p:cNvSpPr>
          <p:nvPr>
            <p:ph idx="1"/>
          </p:nvPr>
        </p:nvSpPr>
        <p:spPr>
          <a:xfrm>
            <a:off x="838200" y="508958"/>
            <a:ext cx="10515600" cy="5668005"/>
          </a:xfrm>
        </p:spPr>
        <p:txBody>
          <a:bodyPr>
            <a:normAutofit/>
          </a:bodyPr>
          <a:lstStyle/>
          <a:p>
            <a:pPr marL="0" indent="0">
              <a:buNone/>
            </a:pPr>
            <a:r>
              <a:rPr lang="en-US" sz="3600" dirty="0"/>
              <a:t>Gal 3[6] </a:t>
            </a:r>
            <a:r>
              <a:rPr lang="en-US" sz="3600" b="0" i="0" dirty="0">
                <a:solidFill>
                  <a:srgbClr val="01103A"/>
                </a:solidFill>
                <a:effectLst/>
              </a:rPr>
              <a:t>Even so Abraham BELIEVED GOD, AND IT WAS RECKONED TO HIM AS RIGHTEOUSNESS.</a:t>
            </a:r>
            <a:endParaRPr lang="en-US" sz="3600" dirty="0">
              <a:solidFill>
                <a:srgbClr val="01103A"/>
              </a:solidFill>
            </a:endParaRPr>
          </a:p>
          <a:p>
            <a:pPr marL="0" indent="0">
              <a:buNone/>
            </a:pPr>
            <a:r>
              <a:rPr lang="en-US" sz="3600" dirty="0">
                <a:solidFill>
                  <a:srgbClr val="01103A"/>
                </a:solidFill>
              </a:rPr>
              <a:t>“Men fast, pray, watch, suffer. They intend to appease the wrath of God  and to deserve God’s grace by their exertions. But there is no glory in it for God, because by their exertions these workers pronounce God an unmerciful slave driver, an unfaithful and angry judge. They despise God, make a liar out of Him, snub Christ and all His benefits: in short, they pull God from His throne and perch themselves on it.” Luther, p109</a:t>
            </a:r>
            <a:endParaRPr lang="en-US" sz="3600" dirty="0"/>
          </a:p>
        </p:txBody>
      </p:sp>
    </p:spTree>
    <p:extLst>
      <p:ext uri="{BB962C8B-B14F-4D97-AF65-F5344CB8AC3E}">
        <p14:creationId xmlns:p14="http://schemas.microsoft.com/office/powerpoint/2010/main" val="345015531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2014A-952B-89A9-5230-341298F505C1}"/>
              </a:ext>
            </a:extLst>
          </p:cNvPr>
          <p:cNvSpPr>
            <a:spLocks noGrp="1"/>
          </p:cNvSpPr>
          <p:nvPr>
            <p:ph type="title"/>
          </p:nvPr>
        </p:nvSpPr>
        <p:spPr>
          <a:xfrm>
            <a:off x="838200" y="365125"/>
            <a:ext cx="10515600" cy="5756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2BBE0E2-9963-2F0B-A13A-78773D9AB3B9}"/>
              </a:ext>
            </a:extLst>
          </p:cNvPr>
          <p:cNvSpPr>
            <a:spLocks noGrp="1"/>
          </p:cNvSpPr>
          <p:nvPr>
            <p:ph idx="1"/>
          </p:nvPr>
        </p:nvSpPr>
        <p:spPr>
          <a:xfrm>
            <a:off x="629728" y="690113"/>
            <a:ext cx="10724072" cy="5486850"/>
          </a:xfrm>
        </p:spPr>
        <p:txBody>
          <a:bodyPr>
            <a:normAutofit/>
          </a:bodyPr>
          <a:lstStyle/>
          <a:p>
            <a:pPr marL="0" indent="0">
              <a:buNone/>
            </a:pPr>
            <a:r>
              <a:rPr lang="en-US" sz="3600" dirty="0"/>
              <a:t>“Learn to understand the constitution of your Christian righteousness. Faith is weak, but it means enough to God that He will not lay sin to our charge. Paradoxically, a Christian is both right and wrong, holy and profane, an enemy of God and a child of God. These contradictions no person can harmonize who does not understand the true way of salvation. Under the papacy we were told to toil until the feeling of guilt had left us. But the authors of this deranged idea were frequently driven to despair in the hour of death.” Luther, p110</a:t>
            </a:r>
          </a:p>
        </p:txBody>
      </p:sp>
    </p:spTree>
    <p:extLst>
      <p:ext uri="{BB962C8B-B14F-4D97-AF65-F5344CB8AC3E}">
        <p14:creationId xmlns:p14="http://schemas.microsoft.com/office/powerpoint/2010/main" val="332790693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F8281-EDAD-ECD2-3715-3E717865FB5E}"/>
              </a:ext>
            </a:extLst>
          </p:cNvPr>
          <p:cNvSpPr>
            <a:spLocks noGrp="1"/>
          </p:cNvSpPr>
          <p:nvPr>
            <p:ph type="title"/>
          </p:nvPr>
        </p:nvSpPr>
        <p:spPr>
          <a:xfrm>
            <a:off x="838200" y="365126"/>
            <a:ext cx="10515600" cy="7482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2A0FF4D-528B-D927-1B7C-45BFA16C19BB}"/>
              </a:ext>
            </a:extLst>
          </p:cNvPr>
          <p:cNvSpPr>
            <a:spLocks noGrp="1"/>
          </p:cNvSpPr>
          <p:nvPr>
            <p:ph idx="1"/>
          </p:nvPr>
        </p:nvSpPr>
        <p:spPr>
          <a:xfrm>
            <a:off x="603849" y="508958"/>
            <a:ext cx="10749951" cy="5668005"/>
          </a:xfrm>
        </p:spPr>
        <p:txBody>
          <a:bodyPr>
            <a:noAutofit/>
          </a:bodyPr>
          <a:lstStyle/>
          <a:p>
            <a:pPr marL="0" indent="0">
              <a:buNone/>
            </a:pPr>
            <a:r>
              <a:rPr lang="en-US" sz="3600" dirty="0"/>
              <a:t>“We comfort the afflicted sinner in this manner. Brother, you can never be perfect in this life, but you can be holy. He will say. “How can I be holy when I feel my sins?” I answer, You feel sin? That is a good sign. To realize that one is ill is a step, and very necessary step toward recovery. “But how will I get rid of my sin?” he will ask. I answer</a:t>
            </a:r>
            <a:r>
              <a:rPr lang="en-US" sz="3600"/>
              <a:t>, “See </a:t>
            </a:r>
            <a:r>
              <a:rPr lang="en-US" sz="3600" dirty="0"/>
              <a:t>the heavenly Physician, Christ, who heals the brokenhearted. Do not consult that quack doctor, Reason. Believe in Christ and your sins will be pardoned. His righteousness will become your righteousness, and your sins will become His sins.” Luther, p111</a:t>
            </a:r>
          </a:p>
        </p:txBody>
      </p:sp>
    </p:spTree>
    <p:extLst>
      <p:ext uri="{BB962C8B-B14F-4D97-AF65-F5344CB8AC3E}">
        <p14:creationId xmlns:p14="http://schemas.microsoft.com/office/powerpoint/2010/main" val="217252093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4B94D-09FF-09DF-18FB-C2C0EDB783DD}"/>
              </a:ext>
            </a:extLst>
          </p:cNvPr>
          <p:cNvSpPr>
            <a:spLocks noGrp="1"/>
          </p:cNvSpPr>
          <p:nvPr>
            <p:ph type="title"/>
          </p:nvPr>
        </p:nvSpPr>
        <p:spPr>
          <a:xfrm>
            <a:off x="838200" y="36512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564C04BF-B64B-B8E8-900A-6571DE7E0DCE}"/>
              </a:ext>
            </a:extLst>
          </p:cNvPr>
          <p:cNvSpPr>
            <a:spLocks noGrp="1"/>
          </p:cNvSpPr>
          <p:nvPr>
            <p:ph idx="1"/>
          </p:nvPr>
        </p:nvSpPr>
        <p:spPr>
          <a:xfrm>
            <a:off x="163902" y="612474"/>
            <a:ext cx="12028098" cy="6081623"/>
          </a:xfrm>
        </p:spPr>
        <p:txBody>
          <a:bodyPr>
            <a:normAutofit/>
          </a:bodyPr>
          <a:lstStyle/>
          <a:p>
            <a:pPr marL="0" indent="0">
              <a:buNone/>
            </a:pPr>
            <a:r>
              <a:rPr lang="en-US" sz="3600" dirty="0"/>
              <a:t>“Some find fault with Paul for applying the term ‘faith’ in Gen 15[6] to Christ. They claim Abraham’s faith had no more in it than a belief in the promise of God that he should have seed. We reply: Faith presupposes the assurance of God’s mercy. This assurance takes in the confidence that our sins are forgiven for Christ’s sake. Never will the conscience trust in God unless it can be sure of God’s mercy and promises in Christ. Now all the promises of God lead back to the first promise concerning Christ: ‘And I will put enmity between thee and the woman, and between thy seed and her seed; it shall bruise thy head, and thou shalt bruise his heel’.”</a:t>
            </a:r>
          </a:p>
        </p:txBody>
      </p:sp>
    </p:spTree>
    <p:extLst>
      <p:ext uri="{BB962C8B-B14F-4D97-AF65-F5344CB8AC3E}">
        <p14:creationId xmlns:p14="http://schemas.microsoft.com/office/powerpoint/2010/main" val="960985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A753A-83F3-C9ED-5501-E3E45FF12670}"/>
              </a:ext>
            </a:extLst>
          </p:cNvPr>
          <p:cNvSpPr>
            <a:spLocks noGrp="1"/>
          </p:cNvSpPr>
          <p:nvPr>
            <p:ph type="title"/>
          </p:nvPr>
        </p:nvSpPr>
        <p:spPr>
          <a:xfrm>
            <a:off x="838200" y="365125"/>
            <a:ext cx="10515600" cy="5756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C3FD452-E58E-F35F-07E7-BD9AF97E8FA9}"/>
              </a:ext>
            </a:extLst>
          </p:cNvPr>
          <p:cNvSpPr>
            <a:spLocks noGrp="1"/>
          </p:cNvSpPr>
          <p:nvPr>
            <p:ph idx="1"/>
          </p:nvPr>
        </p:nvSpPr>
        <p:spPr>
          <a:xfrm>
            <a:off x="163903" y="799439"/>
            <a:ext cx="11921706" cy="5955043"/>
          </a:xfrm>
        </p:spPr>
        <p:txBody>
          <a:bodyPr>
            <a:normAutofit/>
          </a:bodyPr>
          <a:lstStyle/>
          <a:p>
            <a:pPr marL="0" indent="0">
              <a:buNone/>
            </a:pPr>
            <a:r>
              <a:rPr lang="en-US" sz="3600" b="0" dirty="0">
                <a:solidFill>
                  <a:srgbClr val="01103A"/>
                </a:solidFill>
                <a:effectLst/>
              </a:rPr>
              <a:t>[32] And we preach to you the good news of the promise made to the fathers, [33] that God has fulfilled this promise to our children in that He raised up Jesus, as it is also written in the second Psalm, ‘YOU ARE MY SON; TODAY I HAVE BEGOTTEN YOU.’ [34] As for the fact that He raised Him up from the dead, no longer to return to decay, He has spoken in this way: ‘I WILL GIVE YOU THE HOLY and SURE blessings </a:t>
            </a:r>
            <a:r>
              <a:rPr lang="en-US" sz="3600" b="0" i="0" dirty="0">
                <a:solidFill>
                  <a:srgbClr val="01103A"/>
                </a:solidFill>
                <a:effectLst/>
              </a:rPr>
              <a:t>OF DAVID.’ [35] Therefore He also says in </a:t>
            </a:r>
            <a:r>
              <a:rPr lang="en-US" sz="3600" b="0" dirty="0">
                <a:solidFill>
                  <a:srgbClr val="01103A"/>
                </a:solidFill>
                <a:effectLst/>
              </a:rPr>
              <a:t>another Psalm, ‘YOU </a:t>
            </a:r>
            <a:r>
              <a:rPr lang="en-US" sz="3600" b="0" i="0" dirty="0">
                <a:solidFill>
                  <a:srgbClr val="01103A"/>
                </a:solidFill>
                <a:effectLst/>
              </a:rPr>
              <a:t>WILL NOT ALLOW YOUR HOLY ONE TO UNDERGO DECAY.’</a:t>
            </a:r>
            <a:endParaRPr lang="en-US" sz="3600" dirty="0"/>
          </a:p>
        </p:txBody>
      </p:sp>
    </p:spTree>
    <p:extLst>
      <p:ext uri="{BB962C8B-B14F-4D97-AF65-F5344CB8AC3E}">
        <p14:creationId xmlns:p14="http://schemas.microsoft.com/office/powerpoint/2010/main" val="200103417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612C1-2B66-71CC-494C-A9D3F4DBB9F7}"/>
              </a:ext>
            </a:extLst>
          </p:cNvPr>
          <p:cNvSpPr>
            <a:spLocks noGrp="1"/>
          </p:cNvSpPr>
          <p:nvPr>
            <p:ph type="title"/>
          </p:nvPr>
        </p:nvSpPr>
        <p:spPr>
          <a:xfrm>
            <a:off x="838200" y="365125"/>
            <a:ext cx="10515600" cy="45719"/>
          </a:xfrm>
        </p:spPr>
        <p:txBody>
          <a:bodyPr>
            <a:normAutofit fontScale="90000"/>
          </a:bodyPr>
          <a:lstStyle/>
          <a:p>
            <a:r>
              <a:rPr lang="en-US" dirty="0"/>
              <a:t>, </a:t>
            </a:r>
          </a:p>
        </p:txBody>
      </p:sp>
      <p:sp>
        <p:nvSpPr>
          <p:cNvPr id="3" name="Content Placeholder 2">
            <a:extLst>
              <a:ext uri="{FF2B5EF4-FFF2-40B4-BE49-F238E27FC236}">
                <a16:creationId xmlns:a16="http://schemas.microsoft.com/office/drawing/2014/main" id="{2201C268-3DF9-F5BE-BDC3-CDC8305AA6B4}"/>
              </a:ext>
            </a:extLst>
          </p:cNvPr>
          <p:cNvSpPr>
            <a:spLocks noGrp="1"/>
          </p:cNvSpPr>
          <p:nvPr>
            <p:ph idx="1"/>
          </p:nvPr>
        </p:nvSpPr>
        <p:spPr>
          <a:xfrm>
            <a:off x="94891" y="181156"/>
            <a:ext cx="12025222" cy="6469810"/>
          </a:xfrm>
        </p:spPr>
        <p:txBody>
          <a:bodyPr>
            <a:noAutofit/>
          </a:bodyPr>
          <a:lstStyle/>
          <a:p>
            <a:pPr marL="0" indent="0">
              <a:buNone/>
            </a:pPr>
            <a:r>
              <a:rPr lang="en-US" sz="3600" b="0" i="0" dirty="0">
                <a:solidFill>
                  <a:srgbClr val="01103A"/>
                </a:solidFill>
                <a:effectLst/>
              </a:rPr>
              <a:t>Gal 3[8] The Scripture, foreseeing that God would justify the  Gentiles by faith, </a:t>
            </a:r>
            <a:r>
              <a:rPr lang="en-US" sz="3600" b="0" dirty="0">
                <a:solidFill>
                  <a:srgbClr val="01103A"/>
                </a:solidFill>
                <a:effectLst/>
              </a:rPr>
              <a:t>preached the gospel beforehand to Abraham, saying</a:t>
            </a:r>
            <a:r>
              <a:rPr lang="en-US" sz="3600" b="0" i="1" dirty="0">
                <a:solidFill>
                  <a:srgbClr val="01103A"/>
                </a:solidFill>
                <a:effectLst/>
              </a:rPr>
              <a:t>,</a:t>
            </a:r>
            <a:r>
              <a:rPr lang="en-US" sz="3600" b="0" i="0" dirty="0">
                <a:solidFill>
                  <a:srgbClr val="01103A"/>
                </a:solidFill>
                <a:effectLst/>
              </a:rPr>
              <a:t> “ALL THE NATIONS WILL BE BLESSED IN  YOU.”</a:t>
            </a:r>
          </a:p>
          <a:p>
            <a:pPr marL="0" indent="0">
              <a:buNone/>
            </a:pPr>
            <a:endParaRPr lang="en-US" sz="3600" dirty="0">
              <a:solidFill>
                <a:srgbClr val="01103A"/>
              </a:solidFill>
            </a:endParaRPr>
          </a:p>
          <a:p>
            <a:pPr marL="0" indent="0">
              <a:buNone/>
            </a:pPr>
            <a:r>
              <a:rPr lang="en-US" sz="3600" dirty="0">
                <a:solidFill>
                  <a:srgbClr val="01103A"/>
                </a:solidFill>
              </a:rPr>
              <a:t>“The false apostles glorified the Law and despised the promise made to Abraham, although it antedated the Law by many years. It was after Abraham was accounted righteous because of his faith that the scriptures first make mention of circumcision. The Scriptures ascribe no righteousness to Abraham except through faith. Because of his faith God extends to him the promise: ‘In thee shall all the nations be blessed’.” Luther, p114-115</a:t>
            </a:r>
            <a:endParaRPr lang="en-US" sz="3600" dirty="0"/>
          </a:p>
        </p:txBody>
      </p:sp>
    </p:spTree>
    <p:extLst>
      <p:ext uri="{BB962C8B-B14F-4D97-AF65-F5344CB8AC3E}">
        <p14:creationId xmlns:p14="http://schemas.microsoft.com/office/powerpoint/2010/main" val="72969296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E7250-0406-4571-7D4A-503C6CCD90F4}"/>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7DDFAC8-5613-6018-9412-16ED8CDAF9C2}"/>
              </a:ext>
            </a:extLst>
          </p:cNvPr>
          <p:cNvSpPr>
            <a:spLocks noGrp="1"/>
          </p:cNvSpPr>
          <p:nvPr>
            <p:ph idx="1"/>
          </p:nvPr>
        </p:nvSpPr>
        <p:spPr>
          <a:xfrm>
            <a:off x="0" y="0"/>
            <a:ext cx="12192000" cy="6858000"/>
          </a:xfrm>
        </p:spPr>
        <p:txBody>
          <a:bodyPr>
            <a:noAutofit/>
          </a:bodyPr>
          <a:lstStyle/>
          <a:p>
            <a:pPr marL="0" indent="0">
              <a:buNone/>
            </a:pPr>
            <a:r>
              <a:rPr lang="en-US" sz="3600" dirty="0"/>
              <a:t>The Jews exhibited a working Abraham. The Pope exhibits a working Christ, or an exemplary Christ. The Pope quotes Christ’s saying recorded in John 13:15, “I have given you an example, that ye should do as I have done to you.” We do not deny that Christians ought to imitate the example of Christ; but mere imitation will not satisfy God. And bear in mind that Paul is not now discussing the example of Christ, but the salvation of Christ. To follow the example of Christ, to love one’s neighbor, to do good to them that persecute you, to pray for one’s enemies, patiently to bear the ingratitude of those who return evil for good, is certainly praiseworthy. But praiseworthy or not, such virtues do not acquit us before God. It takes more than that to make us righteous before God. We need Christ Himself, not His example, to save us. Luther, p116</a:t>
            </a:r>
          </a:p>
        </p:txBody>
      </p:sp>
    </p:spTree>
    <p:extLst>
      <p:ext uri="{BB962C8B-B14F-4D97-AF65-F5344CB8AC3E}">
        <p14:creationId xmlns:p14="http://schemas.microsoft.com/office/powerpoint/2010/main" val="273461073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FCB18C-2E23-DFCC-46AF-559DCBE262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198C16-B62D-E9C0-8C15-EC5530F3724E}"/>
              </a:ext>
            </a:extLst>
          </p:cNvPr>
          <p:cNvSpPr>
            <a:spLocks noGrp="1"/>
          </p:cNvSpPr>
          <p:nvPr>
            <p:ph type="title"/>
          </p:nvPr>
        </p:nvSpPr>
        <p:spPr>
          <a:xfrm>
            <a:off x="622539" y="0"/>
            <a:ext cx="10515600" cy="523095"/>
          </a:xfrm>
        </p:spPr>
        <p:txBody>
          <a:bodyPr>
            <a:normAutofit fontScale="90000"/>
          </a:bodyPr>
          <a:lstStyle/>
          <a:p>
            <a:r>
              <a:rPr lang="en-US" sz="4000" b="1" dirty="0"/>
              <a:t>			Galatians 3: Refuting Heresies</a:t>
            </a:r>
          </a:p>
        </p:txBody>
      </p:sp>
      <p:sp>
        <p:nvSpPr>
          <p:cNvPr id="4" name="Rectangle 1">
            <a:extLst>
              <a:ext uri="{FF2B5EF4-FFF2-40B4-BE49-F238E27FC236}">
                <a16:creationId xmlns:a16="http://schemas.microsoft.com/office/drawing/2014/main" id="{D363B601-8F4E-3219-9921-A2FD90757A38}"/>
              </a:ext>
            </a:extLst>
          </p:cNvPr>
          <p:cNvSpPr>
            <a:spLocks noGrp="1" noChangeArrowheads="1"/>
          </p:cNvSpPr>
          <p:nvPr>
            <p:ph idx="1"/>
          </p:nvPr>
        </p:nvSpPr>
        <p:spPr bwMode="auto">
          <a:xfrm>
            <a:off x="622539" y="800094"/>
            <a:ext cx="10919604"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i="0" u="none" strike="noStrike" cap="none" normalizeH="0" baseline="0" dirty="0">
                <a:ln>
                  <a:noFill/>
                </a:ln>
                <a:solidFill>
                  <a:srgbClr val="3F3F3F"/>
                </a:solidFill>
                <a:effectLst/>
              </a:rPr>
              <a:t>Gal 3[1-5] </a:t>
            </a:r>
            <a:r>
              <a:rPr kumimoji="0" lang="en-US" altLang="en-US" sz="3600" i="0" u="none" strike="noStrike" cap="none" normalizeH="0" baseline="0" dirty="0">
                <a:ln>
                  <a:noFill/>
                </a:ln>
                <a:solidFill>
                  <a:schemeClr val="tx1"/>
                </a:solidFill>
                <a:effectLst/>
              </a:rPr>
              <a:t>The Galatian believers' own experience with the Holy Spirit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i="0" u="none" strike="noStrike" cap="none" normalizeH="0" baseline="0" dirty="0">
                <a:ln>
                  <a:noFill/>
                </a:ln>
                <a:solidFill>
                  <a:schemeClr val="tx1"/>
                </a:solidFill>
                <a:effectLst/>
              </a:rPr>
              <a:t>Gal 3[6-9] The example of Abraham's faith and the blessing given to the Gentiles (Gen 15[6]; 12[3])</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b="1" i="0" u="none" strike="noStrike" cap="none" normalizeH="0" baseline="0" dirty="0">
                <a:ln>
                  <a:noFill/>
                </a:ln>
                <a:solidFill>
                  <a:schemeClr val="tx1"/>
                </a:solidFill>
                <a:effectLst/>
              </a:rPr>
              <a:t>Gal 3[10-14] The curse of the Law (Dt 27[26]; </a:t>
            </a:r>
            <a:r>
              <a:rPr kumimoji="0" lang="en-US" altLang="en-US" sz="3600" b="1" i="0" u="none" strike="noStrike" cap="none" normalizeH="0" baseline="0" dirty="0" err="1">
                <a:ln>
                  <a:noFill/>
                </a:ln>
                <a:solidFill>
                  <a:schemeClr val="tx1"/>
                </a:solidFill>
                <a:effectLst/>
              </a:rPr>
              <a:t>Hab</a:t>
            </a:r>
            <a:r>
              <a:rPr kumimoji="0" lang="en-US" altLang="en-US" sz="3600" b="1" i="0" u="none" strike="noStrike" cap="none" normalizeH="0" baseline="0" dirty="0">
                <a:ln>
                  <a:noFill/>
                </a:ln>
                <a:solidFill>
                  <a:schemeClr val="tx1"/>
                </a:solidFill>
                <a:effectLst/>
              </a:rPr>
              <a:t> 2[4]; Lev 18[5]; Dt 21[23])</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sz="3600" dirty="0"/>
              <a:t>Gal 3[15-18] The example of a human covenant (“will”)</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dirty="0">
                <a:ln>
                  <a:noFill/>
                </a:ln>
                <a:solidFill>
                  <a:schemeClr val="tx1"/>
                </a:solidFill>
                <a:effectLst/>
              </a:rPr>
              <a:t>Gal 3[19-25] The purpose of the Law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dirty="0">
                <a:ln>
                  <a:noFill/>
                </a:ln>
                <a:solidFill>
                  <a:schemeClr val="tx1"/>
                </a:solidFill>
                <a:effectLst/>
              </a:rPr>
              <a:t>Gal 3[26-29] The blessing to children of God</a:t>
            </a:r>
          </a:p>
        </p:txBody>
      </p:sp>
    </p:spTree>
    <p:extLst>
      <p:ext uri="{BB962C8B-B14F-4D97-AF65-F5344CB8AC3E}">
        <p14:creationId xmlns:p14="http://schemas.microsoft.com/office/powerpoint/2010/main" val="781012876"/>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5B06C-5054-1B48-627C-5C67C9F923E3}"/>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1F65C44-59AC-C61E-47CF-51D44B521217}"/>
              </a:ext>
            </a:extLst>
          </p:cNvPr>
          <p:cNvSpPr>
            <a:spLocks noGrp="1"/>
          </p:cNvSpPr>
          <p:nvPr>
            <p:ph idx="1"/>
          </p:nvPr>
        </p:nvSpPr>
        <p:spPr>
          <a:xfrm>
            <a:off x="189781" y="448574"/>
            <a:ext cx="11455879" cy="5728389"/>
          </a:xfrm>
        </p:spPr>
        <p:txBody>
          <a:bodyPr>
            <a:normAutofit fontScale="25000" lnSpcReduction="20000"/>
          </a:bodyPr>
          <a:lstStyle/>
          <a:p>
            <a:endParaRPr lang="en-US" b="0" i="0" dirty="0">
              <a:solidFill>
                <a:srgbClr val="01103A"/>
              </a:solidFill>
              <a:effectLst/>
              <a:latin typeface="arial" panose="020B0604020202020204" pitchFamily="34" charset="0"/>
            </a:endParaRPr>
          </a:p>
          <a:p>
            <a:pPr marL="0" indent="0">
              <a:buNone/>
            </a:pPr>
            <a:r>
              <a:rPr lang="en-US" sz="14400" dirty="0">
                <a:solidFill>
                  <a:srgbClr val="01103A"/>
                </a:solidFill>
              </a:rPr>
              <a:t>Gal 3[10] </a:t>
            </a:r>
            <a:r>
              <a:rPr lang="en-US" sz="14400" b="0" i="0" dirty="0">
                <a:solidFill>
                  <a:srgbClr val="01103A"/>
                </a:solidFill>
                <a:effectLst/>
              </a:rPr>
              <a:t>For as many as are of the works of the Law are under a curse; for it is written, “CURSED IS EVERYONE WHO DOES NOT ABIDE BY ALL THINGS WRITTEN IN THE BOOK OF THE LAW, TO PERFORM THEM.” [11] Now that no one is justified by the Law before God is evident; for, “THE RIGHTEOUS MAN SHALL LIVE BY FAITH.” [12] However, the Law is not of faith; on the contrary, “HE WHO PRACTICES THEM SHALL LIVE BY THEM.” [13] Christ redeemed us from the curse of the Law, having become a curse for us—for it is written, “CURSED IS EVERYONE WHO HANGS ON A TREE”— [14] in order that in Christ Jesus the blessing of Abraham might come to the Gentiles, so that we would receive the promise of the Spirit through faith.</a:t>
            </a:r>
            <a:endParaRPr lang="en-US" sz="14400" dirty="0"/>
          </a:p>
        </p:txBody>
      </p:sp>
    </p:spTree>
    <p:extLst>
      <p:ext uri="{BB962C8B-B14F-4D97-AF65-F5344CB8AC3E}">
        <p14:creationId xmlns:p14="http://schemas.microsoft.com/office/powerpoint/2010/main" val="94612599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B7F98-D26F-2AB8-E8B5-071A4A9BBBE4}"/>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FE1498B-D06E-F320-6F9F-41467A7C2E5C}"/>
              </a:ext>
            </a:extLst>
          </p:cNvPr>
          <p:cNvSpPr>
            <a:spLocks noGrp="1"/>
          </p:cNvSpPr>
          <p:nvPr>
            <p:ph idx="1"/>
          </p:nvPr>
        </p:nvSpPr>
        <p:spPr>
          <a:xfrm>
            <a:off x="0" y="0"/>
            <a:ext cx="12192000" cy="6858000"/>
          </a:xfrm>
        </p:spPr>
        <p:txBody>
          <a:bodyPr>
            <a:normAutofit/>
          </a:bodyPr>
          <a:lstStyle/>
          <a:p>
            <a:pPr marL="0" indent="0">
              <a:buNone/>
            </a:pPr>
            <a:r>
              <a:rPr lang="en-US" sz="3600" dirty="0">
                <a:solidFill>
                  <a:srgbClr val="01103A"/>
                </a:solidFill>
              </a:rPr>
              <a:t>Gal 3[10] </a:t>
            </a:r>
            <a:r>
              <a:rPr lang="en-US" sz="3600" b="0" i="0" dirty="0">
                <a:solidFill>
                  <a:srgbClr val="01103A"/>
                </a:solidFill>
                <a:effectLst/>
              </a:rPr>
              <a:t>For as many as are of the works of the Law are under a curse; for it is written, “CURSED IS EVERYONE WHO DOES NOT ABIDE BY ALL THINGS WRITTEN IN THE BOOK OF THE LAW, TO PERFORM THEM.”</a:t>
            </a:r>
          </a:p>
          <a:p>
            <a:pPr marL="0" indent="0">
              <a:buNone/>
            </a:pPr>
            <a:r>
              <a:rPr lang="en-US" sz="3600" dirty="0"/>
              <a:t>“According to Paul everything that is not of faith is sin. When our opponents hear us repeat this statement of Paul, they make it appear as if we taught that governments should not be honored, as if we favored rebellion against the constituted authorities, as if we condemned all laws. Our opponents do us a great wrong, for we make a clear-cut distinction between civil and spiritual affairs.” Luther, p117</a:t>
            </a:r>
          </a:p>
        </p:txBody>
      </p:sp>
    </p:spTree>
    <p:extLst>
      <p:ext uri="{BB962C8B-B14F-4D97-AF65-F5344CB8AC3E}">
        <p14:creationId xmlns:p14="http://schemas.microsoft.com/office/powerpoint/2010/main" val="165927395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ECB0E-9C91-7CE6-7653-A2994720C705}"/>
              </a:ext>
            </a:extLst>
          </p:cNvPr>
          <p:cNvSpPr>
            <a:spLocks noGrp="1"/>
          </p:cNvSpPr>
          <p:nvPr>
            <p:ph type="title"/>
          </p:nvPr>
        </p:nvSpPr>
        <p:spPr>
          <a:xfrm flipV="1">
            <a:off x="838200" y="293298"/>
            <a:ext cx="10515600" cy="7182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B396246-38BC-42E3-50DE-064EC98EFFC7}"/>
              </a:ext>
            </a:extLst>
          </p:cNvPr>
          <p:cNvSpPr>
            <a:spLocks noGrp="1"/>
          </p:cNvSpPr>
          <p:nvPr>
            <p:ph idx="1"/>
          </p:nvPr>
        </p:nvSpPr>
        <p:spPr>
          <a:xfrm>
            <a:off x="0" y="0"/>
            <a:ext cx="12191999" cy="6857999"/>
          </a:xfrm>
        </p:spPr>
        <p:txBody>
          <a:bodyPr>
            <a:normAutofit/>
          </a:bodyPr>
          <a:lstStyle/>
          <a:p>
            <a:pPr marL="0" indent="0">
              <a:buNone/>
            </a:pPr>
            <a:r>
              <a:rPr lang="en-US" sz="3600" dirty="0"/>
              <a:t>“Governmental laws and ordinances are blessings of God for this life only. As for everlasting life, temporal blessings are not good enough. Unbelievers enjoy more temporal blessings than the Christians. Civil or legal righteousness may be good enough for this life but not for the life hereafter. Otherwise the infidels would be nearer heaven than the Christians, for infidels often excel in civil righteousness.” Luther p117</a:t>
            </a:r>
          </a:p>
          <a:p>
            <a:pPr marL="0" indent="0">
              <a:buNone/>
            </a:pPr>
            <a:r>
              <a:rPr lang="en-US" sz="3600" dirty="0"/>
              <a:t>In the last analysis, to do the Law means to believe in Jesus Christ. The tree comes first, and then come the fruits. L, p119</a:t>
            </a:r>
          </a:p>
          <a:p>
            <a:pPr marL="0" indent="0">
              <a:buNone/>
            </a:pPr>
            <a:r>
              <a:rPr lang="en-US" sz="3600" dirty="0"/>
              <a:t>The heart must be purified by faith before a person can lift a finger to please God. Luther, p119</a:t>
            </a:r>
          </a:p>
        </p:txBody>
      </p:sp>
    </p:spTree>
    <p:extLst>
      <p:ext uri="{BB962C8B-B14F-4D97-AF65-F5344CB8AC3E}">
        <p14:creationId xmlns:p14="http://schemas.microsoft.com/office/powerpoint/2010/main" val="3958303745"/>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D21D1-ED88-359A-D36D-8CC518097FB8}"/>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59C4405-D257-A8CC-2BED-49ACA2E4F86C}"/>
              </a:ext>
            </a:extLst>
          </p:cNvPr>
          <p:cNvSpPr>
            <a:spLocks noGrp="1"/>
          </p:cNvSpPr>
          <p:nvPr>
            <p:ph idx="1"/>
          </p:nvPr>
        </p:nvSpPr>
        <p:spPr>
          <a:xfrm>
            <a:off x="0" y="241540"/>
            <a:ext cx="12192000" cy="6616460"/>
          </a:xfrm>
        </p:spPr>
        <p:txBody>
          <a:bodyPr>
            <a:noAutofit/>
          </a:bodyPr>
          <a:lstStyle/>
          <a:p>
            <a:pPr marL="0" indent="0">
              <a:buNone/>
            </a:pPr>
            <a:r>
              <a:rPr lang="en-US" sz="3600" dirty="0"/>
              <a:t>Gal 3</a:t>
            </a:r>
            <a:r>
              <a:rPr lang="en-US" sz="3600" b="0" i="0" dirty="0">
                <a:solidFill>
                  <a:srgbClr val="01103A"/>
                </a:solidFill>
                <a:effectLst/>
              </a:rPr>
              <a:t> [11] Now that no one is justified by the Law before God is evident; for, “THE RIGHTEOUS MAN SHALL LIVE BY FAITH.” “</a:t>
            </a:r>
            <a:r>
              <a:rPr lang="en-US" sz="3600" dirty="0"/>
              <a:t>The Apostle draws into his argument the testimony of the Prophet Habakkuk: ‘The just shall live by his faith.’ This passage carries much weight because it eliminates the Law and the deeds of the Law as factors in the process of our justification. The scholastics misconstrue this passage by saying: ‘The just shall live by faith, if it is a working faith, or a faith formed and performed by charitable works.’ To speak of formed or unformed faith, a sort of double faith, is contrary to the Scriptures. If charitable works can form and perfect faith I am forced to say eventually that charitable deeds constitute the essential factor in the Christian religion. Christ and His benefits would be lost to us.” L, p125</a:t>
            </a:r>
          </a:p>
        </p:txBody>
      </p:sp>
    </p:spTree>
    <p:extLst>
      <p:ext uri="{BB962C8B-B14F-4D97-AF65-F5344CB8AC3E}">
        <p14:creationId xmlns:p14="http://schemas.microsoft.com/office/powerpoint/2010/main" val="139294310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A1C76-2B44-73C3-C6E9-72C66A4790B9}"/>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AEDC2D4-CE56-B288-02C1-48F5763BD250}"/>
              </a:ext>
            </a:extLst>
          </p:cNvPr>
          <p:cNvSpPr>
            <a:spLocks noGrp="1"/>
          </p:cNvSpPr>
          <p:nvPr>
            <p:ph idx="1"/>
          </p:nvPr>
        </p:nvSpPr>
        <p:spPr>
          <a:xfrm>
            <a:off x="0" y="0"/>
            <a:ext cx="12192000" cy="6858000"/>
          </a:xfrm>
        </p:spPr>
        <p:txBody>
          <a:bodyPr>
            <a:noAutofit/>
          </a:bodyPr>
          <a:lstStyle/>
          <a:p>
            <a:pPr marL="0" indent="0">
              <a:buNone/>
            </a:pPr>
            <a:r>
              <a:rPr lang="en-US" sz="3600" dirty="0"/>
              <a:t>Gal 3</a:t>
            </a:r>
            <a:r>
              <a:rPr lang="en-US" sz="3600" b="0" i="0" dirty="0">
                <a:solidFill>
                  <a:srgbClr val="01103A"/>
                </a:solidFill>
                <a:effectLst/>
              </a:rPr>
              <a:t> [12] However, the Law is not of faith; on the contrary, “HE WHO PRACTICES THEM SHALL LIVE BY THEM.” </a:t>
            </a:r>
            <a:r>
              <a:rPr lang="en-US" sz="3600" dirty="0"/>
              <a:t>“The Law is a statement of debit, the Gospel a statement of credit. Indeed, works do follow after faith, but faith is not therefore a meritorious work. Faith is a gift. The character and limitations of the Law must be rigidly maintained. We who are justified by faith as the saints of old, may be under the Law, but we are not under the curse of the Law because sin is not imputed to us for Christ’s sake. If the Law cannot be fulfilled by the believers, if sin continues to cling to them despite their love for God, what can you expect of people who are not yet justified by faith, who are still enemies of God and His Word, like the unbelieving law-workers? It goes to show how impossible it is for those who have not been justified by faith to fulfill the Law.” L, p126,127</a:t>
            </a:r>
          </a:p>
        </p:txBody>
      </p:sp>
    </p:spTree>
    <p:extLst>
      <p:ext uri="{BB962C8B-B14F-4D97-AF65-F5344CB8AC3E}">
        <p14:creationId xmlns:p14="http://schemas.microsoft.com/office/powerpoint/2010/main" val="137025622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65A83-4EA1-6846-07E1-1564D67DD6C3}"/>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54A39ED-45D0-3F78-6011-ABF2810E0331}"/>
              </a:ext>
            </a:extLst>
          </p:cNvPr>
          <p:cNvSpPr>
            <a:spLocks noGrp="1"/>
          </p:cNvSpPr>
          <p:nvPr>
            <p:ph idx="1"/>
          </p:nvPr>
        </p:nvSpPr>
        <p:spPr>
          <a:xfrm>
            <a:off x="0" y="1"/>
            <a:ext cx="12192000" cy="6763108"/>
          </a:xfrm>
        </p:spPr>
        <p:txBody>
          <a:bodyPr>
            <a:noAutofit/>
          </a:bodyPr>
          <a:lstStyle/>
          <a:p>
            <a:pPr marL="0" indent="0">
              <a:buNone/>
            </a:pPr>
            <a:r>
              <a:rPr lang="en-US" sz="3600" dirty="0"/>
              <a:t>Gal 3</a:t>
            </a:r>
            <a:r>
              <a:rPr lang="en-US" sz="3600" b="0" i="0" dirty="0">
                <a:solidFill>
                  <a:srgbClr val="01103A"/>
                </a:solidFill>
                <a:effectLst/>
              </a:rPr>
              <a:t> [13] Christ redeemed us from the curse of the Law, having become a curse for us—for it </a:t>
            </a:r>
            <a:r>
              <a:rPr lang="en-US" sz="3600" dirty="0">
                <a:solidFill>
                  <a:srgbClr val="01103A"/>
                </a:solidFill>
              </a:rPr>
              <a:t>is </a:t>
            </a:r>
            <a:r>
              <a:rPr lang="en-US" sz="3600" b="0" i="0" dirty="0">
                <a:solidFill>
                  <a:srgbClr val="01103A"/>
                </a:solidFill>
                <a:effectLst/>
              </a:rPr>
              <a:t>written, “CURSED IS EVERYONE WHO HANGS ON A TREE.”</a:t>
            </a:r>
          </a:p>
          <a:p>
            <a:pPr marL="0" indent="0">
              <a:buNone/>
            </a:pPr>
            <a:r>
              <a:rPr lang="en-US" sz="3600" dirty="0"/>
              <a:t>“John the Baptist called Him ‘the lamb of God, which taketh away the sin of the world.’ Being the unspotted Lamb of God, Christ was personally innocent. But because He took the sins of the world His sinlessness was defiled with the sinfulness of the world. Whatever sins I, you, all of us have committed or shall commit, they are Christ’s sins as if He had committed them Himself. Our sins have to be Christ’s sins or we shall perish forever. When we hear that Christ was made a curse for us, let us believe it with joy and assurance. By faith Christ changes places with us. He gets our sins, we get His holiness.” L, p132</a:t>
            </a:r>
          </a:p>
        </p:txBody>
      </p:sp>
    </p:spTree>
    <p:extLst>
      <p:ext uri="{BB962C8B-B14F-4D97-AF65-F5344CB8AC3E}">
        <p14:creationId xmlns:p14="http://schemas.microsoft.com/office/powerpoint/2010/main" val="900611029"/>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BBDAC-7112-EDC6-03C5-4B97B768778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7788929-B5A6-B19E-569B-0D06CD6BCE4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007577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5E010-1847-AAB7-6501-9B9F53101FAE}"/>
              </a:ext>
            </a:extLst>
          </p:cNvPr>
          <p:cNvSpPr>
            <a:spLocks noGrp="1"/>
          </p:cNvSpPr>
          <p:nvPr>
            <p:ph type="title"/>
          </p:nvPr>
        </p:nvSpPr>
        <p:spPr>
          <a:xfrm flipV="1">
            <a:off x="838200" y="293298"/>
            <a:ext cx="10515600" cy="7182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BACFFEC-3A48-B4CA-11D4-0D36FE4C9092}"/>
              </a:ext>
            </a:extLst>
          </p:cNvPr>
          <p:cNvSpPr>
            <a:spLocks noGrp="1"/>
          </p:cNvSpPr>
          <p:nvPr>
            <p:ph idx="1"/>
          </p:nvPr>
        </p:nvSpPr>
        <p:spPr>
          <a:xfrm>
            <a:off x="319176" y="60384"/>
            <a:ext cx="11872823" cy="6797615"/>
          </a:xfrm>
        </p:spPr>
        <p:txBody>
          <a:bodyPr>
            <a:normAutofit lnSpcReduction="10000"/>
          </a:bodyPr>
          <a:lstStyle/>
          <a:p>
            <a:pPr marL="0" indent="0">
              <a:buNone/>
            </a:pPr>
            <a:endParaRPr lang="en-US" dirty="0">
              <a:solidFill>
                <a:srgbClr val="01103A"/>
              </a:solidFill>
            </a:endParaRPr>
          </a:p>
          <a:p>
            <a:pPr marL="0" indent="0">
              <a:buNone/>
            </a:pPr>
            <a:r>
              <a:rPr lang="en-US" sz="3600" dirty="0">
                <a:solidFill>
                  <a:srgbClr val="01103A"/>
                </a:solidFill>
              </a:rPr>
              <a:t>Acts 13 [36] </a:t>
            </a:r>
            <a:r>
              <a:rPr lang="en-US" sz="3600" b="0" i="0" dirty="0">
                <a:solidFill>
                  <a:srgbClr val="01103A"/>
                </a:solidFill>
                <a:effectLst/>
              </a:rPr>
              <a:t>“For David, after he had served the purpose of God in his own generation, fell asleep, and was laid among his fathers and underwent decay; [37] but He whom God raised did not undergo decay. [38] Therefore let it be known to you, brethren, that through Him forgiveness of sins is proclaimed to you, [39] and through Him everyone who believes is freed </a:t>
            </a:r>
            <a:r>
              <a:rPr lang="en-US" sz="3600" b="0" dirty="0">
                <a:solidFill>
                  <a:srgbClr val="01103A"/>
                </a:solidFill>
                <a:effectLst/>
              </a:rPr>
              <a:t>from all things, from which you could not be freed through the Law of Moses. [40] Therefore take heed, so that the thing spoken of in the Prophets may not come upon you: [41] ‘BEHOLD, YOU SCOFFERS, AND MARVEL, AND PERISH</a:t>
            </a:r>
            <a:r>
              <a:rPr lang="en-US" sz="3600" b="0" i="0" dirty="0">
                <a:solidFill>
                  <a:srgbClr val="01103A"/>
                </a:solidFill>
                <a:effectLst/>
              </a:rPr>
              <a:t>; FOR I AM ACCOMPLISHING A WORK IN YOUR DAYS, A WORK WHICH YOU WILL NEVER BELIEVE, THOUGH SOMEONE SHOULD DESCRIBE IT TO YOU.’”</a:t>
            </a:r>
            <a:endParaRPr lang="en-US" sz="3600" dirty="0"/>
          </a:p>
        </p:txBody>
      </p:sp>
    </p:spTree>
    <p:extLst>
      <p:ext uri="{BB962C8B-B14F-4D97-AF65-F5344CB8AC3E}">
        <p14:creationId xmlns:p14="http://schemas.microsoft.com/office/powerpoint/2010/main" val="17267115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8CEE1-9CBD-E0A2-21AD-5B08B93971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2B932D-2CE4-C36C-E594-E83AD71B75B6}"/>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42676D4A-38E5-A231-EE0F-5A220F8D8F53}"/>
              </a:ext>
            </a:extLst>
          </p:cNvPr>
          <p:cNvSpPr>
            <a:spLocks noGrp="1"/>
          </p:cNvSpPr>
          <p:nvPr>
            <p:ph idx="1"/>
          </p:nvPr>
        </p:nvSpPr>
        <p:spPr/>
        <p:txBody>
          <a:bodyPr/>
          <a:lstStyle/>
          <a:p>
            <a:pPr marL="0" indent="0">
              <a:buNone/>
            </a:pPr>
            <a:br>
              <a:rPr lang="en-US" dirty="0"/>
            </a:br>
            <a:r>
              <a:rPr lang="en-US" dirty="0"/>
              <a:t>				</a:t>
            </a:r>
            <a:r>
              <a:rPr lang="en-US" sz="4400" b="1" dirty="0"/>
              <a:t>Lesson 5</a:t>
            </a:r>
          </a:p>
        </p:txBody>
      </p:sp>
    </p:spTree>
    <p:extLst>
      <p:ext uri="{BB962C8B-B14F-4D97-AF65-F5344CB8AC3E}">
        <p14:creationId xmlns:p14="http://schemas.microsoft.com/office/powerpoint/2010/main" val="3754505867"/>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D99DC3-75C5-ADCE-6D8C-E8CA0CFE42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51CD5D-F8EB-33CA-3E36-7CFADDE1EC86}"/>
              </a:ext>
            </a:extLst>
          </p:cNvPr>
          <p:cNvSpPr>
            <a:spLocks noGrp="1"/>
          </p:cNvSpPr>
          <p:nvPr>
            <p:ph type="title"/>
          </p:nvPr>
        </p:nvSpPr>
        <p:spPr>
          <a:xfrm>
            <a:off x="622539" y="0"/>
            <a:ext cx="10515600" cy="523095"/>
          </a:xfrm>
        </p:spPr>
        <p:txBody>
          <a:bodyPr>
            <a:normAutofit fontScale="90000"/>
          </a:bodyPr>
          <a:lstStyle/>
          <a:p>
            <a:r>
              <a:rPr lang="en-US" sz="4000" b="1" dirty="0"/>
              <a:t>			Galatians 3: Refuting Heresies</a:t>
            </a:r>
          </a:p>
        </p:txBody>
      </p:sp>
      <p:sp>
        <p:nvSpPr>
          <p:cNvPr id="4" name="Rectangle 1">
            <a:extLst>
              <a:ext uri="{FF2B5EF4-FFF2-40B4-BE49-F238E27FC236}">
                <a16:creationId xmlns:a16="http://schemas.microsoft.com/office/drawing/2014/main" id="{D7D15080-1DDE-5CC1-5B37-1D3CA1EE5503}"/>
              </a:ext>
            </a:extLst>
          </p:cNvPr>
          <p:cNvSpPr>
            <a:spLocks noGrp="1" noChangeArrowheads="1"/>
          </p:cNvSpPr>
          <p:nvPr>
            <p:ph idx="1"/>
          </p:nvPr>
        </p:nvSpPr>
        <p:spPr bwMode="auto">
          <a:xfrm>
            <a:off x="622539" y="800094"/>
            <a:ext cx="10919604"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i="0" u="none" strike="noStrike" cap="none" normalizeH="0" baseline="0" dirty="0">
                <a:ln>
                  <a:noFill/>
                </a:ln>
                <a:solidFill>
                  <a:srgbClr val="3F3F3F"/>
                </a:solidFill>
                <a:effectLst/>
              </a:rPr>
              <a:t>Gal 3[1-5] </a:t>
            </a:r>
            <a:r>
              <a:rPr kumimoji="0" lang="en-US" altLang="en-US" sz="3600" i="0" u="none" strike="noStrike" cap="none" normalizeH="0" baseline="0" dirty="0">
                <a:ln>
                  <a:noFill/>
                </a:ln>
                <a:solidFill>
                  <a:schemeClr val="tx1"/>
                </a:solidFill>
                <a:effectLst/>
              </a:rPr>
              <a:t>The Galatian believers' own experience with the Holy Spirit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i="0" u="none" strike="noStrike" cap="none" normalizeH="0" baseline="0" dirty="0">
                <a:ln>
                  <a:noFill/>
                </a:ln>
                <a:solidFill>
                  <a:schemeClr val="tx1"/>
                </a:solidFill>
                <a:effectLst/>
              </a:rPr>
              <a:t>Gal 3[6-9] The example of Abraham's faith and the blessing given to the Gentiles (Gen 15[6]; 12[3])</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i="0" u="none" strike="noStrike" cap="none" normalizeH="0" baseline="0" dirty="0">
                <a:ln>
                  <a:noFill/>
                </a:ln>
                <a:solidFill>
                  <a:schemeClr val="tx1"/>
                </a:solidFill>
                <a:effectLst/>
              </a:rPr>
              <a:t>Gal 3[10-14] The curse of the Law (Dt 27[26]; </a:t>
            </a:r>
            <a:r>
              <a:rPr kumimoji="0" lang="en-US" altLang="en-US" sz="3600" i="0" u="none" strike="noStrike" cap="none" normalizeH="0" baseline="0" dirty="0" err="1">
                <a:ln>
                  <a:noFill/>
                </a:ln>
                <a:solidFill>
                  <a:schemeClr val="tx1"/>
                </a:solidFill>
                <a:effectLst/>
              </a:rPr>
              <a:t>Hab</a:t>
            </a:r>
            <a:r>
              <a:rPr kumimoji="0" lang="en-US" altLang="en-US" sz="3600" i="0" u="none" strike="noStrike" cap="none" normalizeH="0" baseline="0" dirty="0">
                <a:ln>
                  <a:noFill/>
                </a:ln>
                <a:solidFill>
                  <a:schemeClr val="tx1"/>
                </a:solidFill>
                <a:effectLst/>
              </a:rPr>
              <a:t> 2[4]; Lev 18[5]; Dt 21[25])</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sz="3600" b="1" dirty="0"/>
              <a:t>Gal 3[15-18] The example of a human covenant (“will”)</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dirty="0">
                <a:ln>
                  <a:noFill/>
                </a:ln>
                <a:solidFill>
                  <a:schemeClr val="tx1"/>
                </a:solidFill>
                <a:effectLst/>
              </a:rPr>
              <a:t>Gal 3[19-25] The purpose of the Law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dirty="0">
                <a:ln>
                  <a:noFill/>
                </a:ln>
                <a:solidFill>
                  <a:schemeClr val="tx1"/>
                </a:solidFill>
                <a:effectLst/>
              </a:rPr>
              <a:t>Gal 3[26-29] The blessing to children of God</a:t>
            </a:r>
          </a:p>
        </p:txBody>
      </p:sp>
    </p:spTree>
    <p:extLst>
      <p:ext uri="{BB962C8B-B14F-4D97-AF65-F5344CB8AC3E}">
        <p14:creationId xmlns:p14="http://schemas.microsoft.com/office/powerpoint/2010/main" val="4256976152"/>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5938C-257A-E9DA-C00E-A1BE270F2F8F}"/>
              </a:ext>
            </a:extLst>
          </p:cNvPr>
          <p:cNvSpPr>
            <a:spLocks noGrp="1"/>
          </p:cNvSpPr>
          <p:nvPr>
            <p:ph type="title"/>
          </p:nvPr>
        </p:nvSpPr>
        <p:spPr>
          <a:xfrm>
            <a:off x="838200" y="365125"/>
            <a:ext cx="10515600" cy="4894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56821F73-5E20-CCD6-C540-E3AE65FB91F4}"/>
              </a:ext>
            </a:extLst>
          </p:cNvPr>
          <p:cNvSpPr>
            <a:spLocks noGrp="1"/>
          </p:cNvSpPr>
          <p:nvPr>
            <p:ph idx="1"/>
          </p:nvPr>
        </p:nvSpPr>
        <p:spPr>
          <a:xfrm>
            <a:off x="293297" y="0"/>
            <a:ext cx="11749177" cy="6858000"/>
          </a:xfrm>
        </p:spPr>
        <p:txBody>
          <a:bodyPr>
            <a:noAutofit/>
          </a:bodyPr>
          <a:lstStyle/>
          <a:p>
            <a:pPr marL="0" indent="0">
              <a:buNone/>
            </a:pPr>
            <a:endParaRPr lang="en-US" sz="3600" dirty="0"/>
          </a:p>
          <a:p>
            <a:pPr marL="0" indent="0">
              <a:buNone/>
            </a:pPr>
            <a:r>
              <a:rPr lang="en-US" sz="3600" dirty="0"/>
              <a:t>Gal 3[15] </a:t>
            </a:r>
            <a:r>
              <a:rPr lang="en-US" sz="3600" b="0" i="0" dirty="0">
                <a:solidFill>
                  <a:srgbClr val="01103A"/>
                </a:solidFill>
                <a:effectLst/>
              </a:rPr>
              <a:t>Brethren, I speak in terms of human relations: even though </a:t>
            </a:r>
            <a:r>
              <a:rPr lang="en-US" sz="3600" b="0" dirty="0">
                <a:solidFill>
                  <a:srgbClr val="01103A"/>
                </a:solidFill>
                <a:effectLst/>
              </a:rPr>
              <a:t>it is only a man’s covenant, yet when it has been ratified, no one sets it aside or adds conditions to it. [16] Now the promises were spoken to Abraham and to his seed. He does not say, “And to seeds,” as referring to many, but rather to one, “And to your seed,” that is, Christ. [17] What I am saying is </a:t>
            </a:r>
            <a:r>
              <a:rPr lang="en-US" sz="3600" b="0" i="0" dirty="0">
                <a:solidFill>
                  <a:srgbClr val="01103A"/>
                </a:solidFill>
                <a:effectLst/>
              </a:rPr>
              <a:t>this: the Law, which came four hundred and thirty years later, does not invalidate a covenant previously ratified by God, so as to nullify the promise. [18] For if the inheritance is based on law, it is no longer based on a promise; but God has granted it to Abraham by means of a promise.</a:t>
            </a:r>
            <a:endParaRPr lang="en-US" sz="3600" dirty="0"/>
          </a:p>
        </p:txBody>
      </p:sp>
    </p:spTree>
    <p:extLst>
      <p:ext uri="{BB962C8B-B14F-4D97-AF65-F5344CB8AC3E}">
        <p14:creationId xmlns:p14="http://schemas.microsoft.com/office/powerpoint/2010/main" val="1302024973"/>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4D8D0-0DCC-30F2-5138-41630BD8D771}"/>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A9273AC-D00E-5436-9AA4-AFB52F4324D9}"/>
              </a:ext>
            </a:extLst>
          </p:cNvPr>
          <p:cNvSpPr>
            <a:spLocks noGrp="1"/>
          </p:cNvSpPr>
          <p:nvPr>
            <p:ph idx="1"/>
          </p:nvPr>
        </p:nvSpPr>
        <p:spPr>
          <a:xfrm>
            <a:off x="77638" y="552091"/>
            <a:ext cx="12192000" cy="6788988"/>
          </a:xfrm>
        </p:spPr>
        <p:txBody>
          <a:bodyPr>
            <a:noAutofit/>
          </a:bodyPr>
          <a:lstStyle/>
          <a:p>
            <a:pPr marL="0" indent="0">
              <a:buNone/>
            </a:pPr>
            <a:r>
              <a:rPr lang="en-US" sz="3600" dirty="0"/>
              <a:t>Gen 15[8] </a:t>
            </a:r>
            <a:r>
              <a:rPr lang="en-US" sz="3600" b="0" i="0" dirty="0">
                <a:solidFill>
                  <a:srgbClr val="01103A"/>
                </a:solidFill>
                <a:effectLst/>
              </a:rPr>
              <a:t>He said, “O Lord GOD, how may I know that I will possess it?” [9] So He said to him, “Bring Me a three year old heifer, and a three year old female goat, and a three year old ram, and a turtledove, and a young pigeon.” [10] Then he brought all these to Him and cut them in two, and laid each half opposite the other; but he did not cut the birds. [11] The birds of prey came down upon the carcasses, and Abram drove them away. [12</a:t>
            </a:r>
            <a:r>
              <a:rPr lang="en-US" sz="3600" b="0" dirty="0">
                <a:solidFill>
                  <a:srgbClr val="01103A"/>
                </a:solidFill>
                <a:effectLst/>
              </a:rPr>
              <a:t>] Now when the sun was going down, a deep sleep fell upon Abram; and behold, terror and great darkness  fell upon him. [13] God said </a:t>
            </a:r>
            <a:r>
              <a:rPr lang="en-US" sz="3600" b="0" i="0" dirty="0">
                <a:solidFill>
                  <a:srgbClr val="01103A"/>
                </a:solidFill>
                <a:effectLst/>
              </a:rPr>
              <a:t>to Abram, “Know for certain that your descendants will be strangers in a land that is not theirs, where they will be enslaved and oppressed four hundred years.  </a:t>
            </a:r>
            <a:endParaRPr lang="en-US" sz="3600" dirty="0"/>
          </a:p>
        </p:txBody>
      </p:sp>
    </p:spTree>
    <p:extLst>
      <p:ext uri="{BB962C8B-B14F-4D97-AF65-F5344CB8AC3E}">
        <p14:creationId xmlns:p14="http://schemas.microsoft.com/office/powerpoint/2010/main" val="3762803265"/>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3F281-9827-B087-434D-283512EBE841}"/>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CC2C258-22A8-DA8D-FA5D-583D991D2AE9}"/>
              </a:ext>
            </a:extLst>
          </p:cNvPr>
          <p:cNvSpPr>
            <a:spLocks noGrp="1"/>
          </p:cNvSpPr>
          <p:nvPr>
            <p:ph idx="1"/>
          </p:nvPr>
        </p:nvSpPr>
        <p:spPr>
          <a:xfrm>
            <a:off x="189780" y="456561"/>
            <a:ext cx="11913079" cy="6341053"/>
          </a:xfrm>
        </p:spPr>
        <p:txBody>
          <a:bodyPr>
            <a:noAutofit/>
          </a:bodyPr>
          <a:lstStyle/>
          <a:p>
            <a:pPr marL="0" indent="0">
              <a:buNone/>
            </a:pPr>
            <a:r>
              <a:rPr lang="en-US" sz="3600" dirty="0"/>
              <a:t>Gen 15[14] </a:t>
            </a:r>
            <a:r>
              <a:rPr lang="en-US" sz="3600" b="0" i="0" dirty="0">
                <a:solidFill>
                  <a:srgbClr val="01103A"/>
                </a:solidFill>
                <a:effectLst/>
              </a:rPr>
              <a:t>“But I will also judge the nation whom they will serve, and afterward they will come out with many  possessions. [15] As for you, you shall go to your fathers in peace; you will be buried at a good old age. [16] Then in the fourth generation they will return here, for the iniquity of the Amorite is not yet complete.” [17] It came</a:t>
            </a:r>
            <a:r>
              <a:rPr lang="en-US" sz="3600" b="0" dirty="0">
                <a:solidFill>
                  <a:srgbClr val="01103A"/>
                </a:solidFill>
                <a:effectLst/>
              </a:rPr>
              <a:t> about when the sun had set, that it was very dark, and behold, there appeared a smoking oven and a flaming torch which passed </a:t>
            </a:r>
            <a:r>
              <a:rPr lang="en-US" sz="3600" b="0" i="0" dirty="0">
                <a:solidFill>
                  <a:srgbClr val="01103A"/>
                </a:solidFill>
                <a:effectLst/>
              </a:rPr>
              <a:t>between these pieces. [18] On that day the LORD made a covenant with Abram, saying, “To your descendants I have given this land, </a:t>
            </a:r>
            <a:br>
              <a:rPr lang="en-US" sz="3600" dirty="0"/>
            </a:br>
            <a:r>
              <a:rPr lang="en-US" sz="3600" dirty="0"/>
              <a:t>f</a:t>
            </a:r>
            <a:r>
              <a:rPr lang="en-US" sz="3600" b="0" i="0" dirty="0">
                <a:solidFill>
                  <a:srgbClr val="01103A"/>
                </a:solidFill>
                <a:effectLst/>
              </a:rPr>
              <a:t>rom the river of Egypt as far as the great river, the river Euphrates.”</a:t>
            </a:r>
            <a:endParaRPr lang="en-US" sz="3600" dirty="0"/>
          </a:p>
        </p:txBody>
      </p:sp>
    </p:spTree>
    <p:extLst>
      <p:ext uri="{BB962C8B-B14F-4D97-AF65-F5344CB8AC3E}">
        <p14:creationId xmlns:p14="http://schemas.microsoft.com/office/powerpoint/2010/main" val="161724741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9AB89-710A-42F5-0342-BF5274CE1C86}"/>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BEF1A145-49F0-380E-7746-32180C9BF911}"/>
              </a:ext>
            </a:extLst>
          </p:cNvPr>
          <p:cNvSpPr>
            <a:spLocks noGrp="1"/>
          </p:cNvSpPr>
          <p:nvPr>
            <p:ph idx="1"/>
          </p:nvPr>
        </p:nvSpPr>
        <p:spPr/>
        <p:txBody>
          <a:bodyPr>
            <a:normAutofit/>
          </a:bodyPr>
          <a:lstStyle/>
          <a:p>
            <a:pPr marL="0" indent="0">
              <a:buNone/>
            </a:pPr>
            <a:r>
              <a:rPr lang="en-US" sz="4400" dirty="0"/>
              <a:t>				RVL Study</a:t>
            </a:r>
          </a:p>
          <a:p>
            <a:pPr marL="0" indent="0">
              <a:buNone/>
            </a:pPr>
            <a:r>
              <a:rPr lang="en-US" sz="4400" dirty="0"/>
              <a:t>			    The Covenant</a:t>
            </a:r>
          </a:p>
          <a:p>
            <a:pPr marL="0" indent="0">
              <a:buNone/>
            </a:pPr>
            <a:r>
              <a:rPr lang="en-US" sz="4400" dirty="0"/>
              <a:t>				Episode 12</a:t>
            </a:r>
          </a:p>
        </p:txBody>
      </p:sp>
    </p:spTree>
    <p:extLst>
      <p:ext uri="{BB962C8B-B14F-4D97-AF65-F5344CB8AC3E}">
        <p14:creationId xmlns:p14="http://schemas.microsoft.com/office/powerpoint/2010/main" val="359505475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45974-608D-D5B3-BDAC-8AA2BF1F45C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706F463-6271-2F3C-3758-EA85A51E7B2E}"/>
              </a:ext>
            </a:extLst>
          </p:cNvPr>
          <p:cNvSpPr>
            <a:spLocks noGrp="1"/>
          </p:cNvSpPr>
          <p:nvPr>
            <p:ph idx="1"/>
          </p:nvPr>
        </p:nvSpPr>
        <p:spPr/>
        <p:txBody>
          <a:bodyPr/>
          <a:lstStyle/>
          <a:p>
            <a:pPr marL="0" indent="0">
              <a:buNone/>
            </a:pPr>
            <a:r>
              <a:rPr lang="en-US" sz="4000" dirty="0">
                <a:solidFill>
                  <a:srgbClr val="01103A"/>
                </a:solidFill>
              </a:rPr>
              <a:t>How did Abraham demonstrate the difference between “faith” and “saving faith”?</a:t>
            </a:r>
            <a:endParaRPr lang="en-US" sz="4000" dirty="0"/>
          </a:p>
          <a:p>
            <a:pPr marL="0" indent="0">
              <a:buNone/>
            </a:pPr>
            <a:endParaRPr lang="en-US" dirty="0"/>
          </a:p>
        </p:txBody>
      </p:sp>
    </p:spTree>
    <p:extLst>
      <p:ext uri="{BB962C8B-B14F-4D97-AF65-F5344CB8AC3E}">
        <p14:creationId xmlns:p14="http://schemas.microsoft.com/office/powerpoint/2010/main" val="350122615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636B8-925F-D958-F0CD-442A50C7F011}"/>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AE4D2F1-55EE-905C-9186-7566216E8629}"/>
              </a:ext>
            </a:extLst>
          </p:cNvPr>
          <p:cNvSpPr>
            <a:spLocks noGrp="1"/>
          </p:cNvSpPr>
          <p:nvPr>
            <p:ph idx="1"/>
          </p:nvPr>
        </p:nvSpPr>
        <p:spPr>
          <a:xfrm>
            <a:off x="638355" y="1460441"/>
            <a:ext cx="11102196" cy="4716522"/>
          </a:xfrm>
        </p:spPr>
        <p:txBody>
          <a:bodyPr>
            <a:normAutofit/>
          </a:bodyPr>
          <a:lstStyle/>
          <a:p>
            <a:pPr marL="0" indent="0">
              <a:buNone/>
            </a:pPr>
            <a:r>
              <a:rPr lang="en-US" sz="3600" dirty="0"/>
              <a:t>Rom 1[5] Jesus Christ </a:t>
            </a:r>
            <a:r>
              <a:rPr lang="en-US" sz="3600" b="0" i="0" dirty="0">
                <a:solidFill>
                  <a:srgbClr val="01103A"/>
                </a:solidFill>
                <a:effectLst/>
              </a:rPr>
              <a:t>through whom we have received grace and apostleship to bring about the </a:t>
            </a:r>
            <a:r>
              <a:rPr lang="en-US" sz="3600" b="0" u="sng" dirty="0">
                <a:solidFill>
                  <a:srgbClr val="01103A"/>
                </a:solidFill>
                <a:effectLst/>
              </a:rPr>
              <a:t>obedience </a:t>
            </a:r>
            <a:r>
              <a:rPr lang="en-US" sz="3600" b="0" i="0" u="sng" dirty="0">
                <a:solidFill>
                  <a:srgbClr val="01103A"/>
                </a:solidFill>
                <a:effectLst/>
              </a:rPr>
              <a:t>of faith</a:t>
            </a:r>
            <a:r>
              <a:rPr lang="en-US" sz="3600" b="0" i="0" dirty="0">
                <a:solidFill>
                  <a:srgbClr val="01103A"/>
                </a:solidFill>
                <a:effectLst/>
              </a:rPr>
              <a:t> among all the Gentiles for His name’s sake.</a:t>
            </a:r>
          </a:p>
          <a:p>
            <a:pPr marL="0" indent="0">
              <a:buNone/>
            </a:pPr>
            <a:r>
              <a:rPr lang="en-US" sz="3600" b="0" i="0" dirty="0">
                <a:solidFill>
                  <a:srgbClr val="01103A"/>
                </a:solidFill>
                <a:effectLst/>
              </a:rPr>
              <a:t>1Pet 1[22] Since you have in </a:t>
            </a:r>
            <a:r>
              <a:rPr lang="en-US" sz="3600" b="0" i="0" u="sng" dirty="0">
                <a:solidFill>
                  <a:srgbClr val="01103A"/>
                </a:solidFill>
                <a:effectLst/>
              </a:rPr>
              <a:t>obedience to the truth</a:t>
            </a:r>
            <a:r>
              <a:rPr lang="en-US" sz="3600" b="0" i="0" dirty="0">
                <a:solidFill>
                  <a:srgbClr val="01103A"/>
                </a:solidFill>
                <a:effectLst/>
              </a:rPr>
              <a:t> purified your souls for a sincere love of the brethren, fervently love one another from the heart,</a:t>
            </a:r>
          </a:p>
          <a:p>
            <a:pPr marL="0" indent="0">
              <a:buNone/>
            </a:pPr>
            <a:endParaRPr lang="en-US" sz="3600" dirty="0">
              <a:solidFill>
                <a:srgbClr val="01103A"/>
              </a:solidFill>
            </a:endParaRPr>
          </a:p>
        </p:txBody>
      </p:sp>
    </p:spTree>
    <p:extLst>
      <p:ext uri="{BB962C8B-B14F-4D97-AF65-F5344CB8AC3E}">
        <p14:creationId xmlns:p14="http://schemas.microsoft.com/office/powerpoint/2010/main" val="3748940243"/>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49E15B-9631-E3AF-26D3-DBC00822E2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B9B286-49B0-16A6-721C-2DFF702E5492}"/>
              </a:ext>
            </a:extLst>
          </p:cNvPr>
          <p:cNvSpPr>
            <a:spLocks noGrp="1"/>
          </p:cNvSpPr>
          <p:nvPr>
            <p:ph type="title"/>
          </p:nvPr>
        </p:nvSpPr>
        <p:spPr>
          <a:xfrm>
            <a:off x="622539" y="0"/>
            <a:ext cx="10515600" cy="523095"/>
          </a:xfrm>
        </p:spPr>
        <p:txBody>
          <a:bodyPr>
            <a:normAutofit fontScale="90000"/>
          </a:bodyPr>
          <a:lstStyle/>
          <a:p>
            <a:r>
              <a:rPr lang="en-US" sz="4000" b="1" dirty="0"/>
              <a:t>			Galatians 3: Refuting Heresies</a:t>
            </a:r>
          </a:p>
        </p:txBody>
      </p:sp>
      <p:sp>
        <p:nvSpPr>
          <p:cNvPr id="4" name="Rectangle 1">
            <a:extLst>
              <a:ext uri="{FF2B5EF4-FFF2-40B4-BE49-F238E27FC236}">
                <a16:creationId xmlns:a16="http://schemas.microsoft.com/office/drawing/2014/main" id="{2A9559E7-6C1A-E424-5D65-C16746FE637E}"/>
              </a:ext>
            </a:extLst>
          </p:cNvPr>
          <p:cNvSpPr>
            <a:spLocks noGrp="1" noChangeArrowheads="1"/>
          </p:cNvSpPr>
          <p:nvPr>
            <p:ph idx="1"/>
          </p:nvPr>
        </p:nvSpPr>
        <p:spPr bwMode="auto">
          <a:xfrm>
            <a:off x="622539" y="800094"/>
            <a:ext cx="10919604"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i="0" u="none" strike="noStrike" cap="none" normalizeH="0" baseline="0" dirty="0">
                <a:ln>
                  <a:noFill/>
                </a:ln>
                <a:solidFill>
                  <a:srgbClr val="3F3F3F"/>
                </a:solidFill>
                <a:effectLst/>
              </a:rPr>
              <a:t>Gal 3[1-5] </a:t>
            </a:r>
            <a:r>
              <a:rPr kumimoji="0" lang="en-US" altLang="en-US" sz="3600" i="0" u="none" strike="noStrike" cap="none" normalizeH="0" baseline="0" dirty="0">
                <a:ln>
                  <a:noFill/>
                </a:ln>
                <a:solidFill>
                  <a:schemeClr val="tx1"/>
                </a:solidFill>
                <a:effectLst/>
              </a:rPr>
              <a:t>The Galatian believers' own experience with the Holy Spirit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i="0" u="none" strike="noStrike" cap="none" normalizeH="0" baseline="0" dirty="0">
                <a:ln>
                  <a:noFill/>
                </a:ln>
                <a:solidFill>
                  <a:schemeClr val="tx1"/>
                </a:solidFill>
                <a:effectLst/>
              </a:rPr>
              <a:t>Gal 3[6-9] The example of Abraham's faith and the blessing given to the Gentiles (Gen 15[6]; 12[3])</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i="0" u="none" strike="noStrike" cap="none" normalizeH="0" baseline="0" dirty="0">
                <a:ln>
                  <a:noFill/>
                </a:ln>
                <a:solidFill>
                  <a:schemeClr val="tx1"/>
                </a:solidFill>
                <a:effectLst/>
              </a:rPr>
              <a:t>Gal 3[10-14] The curse of the Law (Dt 27[26]; </a:t>
            </a:r>
            <a:r>
              <a:rPr kumimoji="0" lang="en-US" altLang="en-US" sz="3600" i="0" u="none" strike="noStrike" cap="none" normalizeH="0" baseline="0" dirty="0" err="1">
                <a:ln>
                  <a:noFill/>
                </a:ln>
                <a:solidFill>
                  <a:schemeClr val="tx1"/>
                </a:solidFill>
                <a:effectLst/>
              </a:rPr>
              <a:t>Hab</a:t>
            </a:r>
            <a:r>
              <a:rPr kumimoji="0" lang="en-US" altLang="en-US" sz="3600" i="0" u="none" strike="noStrike" cap="none" normalizeH="0" baseline="0" dirty="0">
                <a:ln>
                  <a:noFill/>
                </a:ln>
                <a:solidFill>
                  <a:schemeClr val="tx1"/>
                </a:solidFill>
                <a:effectLst/>
              </a:rPr>
              <a:t> 2[4]; Lev 18[5]; Dt 21[25])</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sz="3600" dirty="0"/>
              <a:t>Gal 3[15-18] The example of a human covenant (“will”)</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b="1" i="0" u="none" strike="noStrike" cap="none" normalizeH="0" baseline="0" dirty="0">
                <a:ln>
                  <a:noFill/>
                </a:ln>
                <a:solidFill>
                  <a:schemeClr val="tx1"/>
                </a:solidFill>
                <a:effectLst/>
              </a:rPr>
              <a:t>Gal 3[19-25] The purpose of the Law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dirty="0">
                <a:ln>
                  <a:noFill/>
                </a:ln>
                <a:solidFill>
                  <a:schemeClr val="tx1"/>
                </a:solidFill>
                <a:effectLst/>
              </a:rPr>
              <a:t>Gal 3[26-29] The blessing to children of God</a:t>
            </a:r>
          </a:p>
        </p:txBody>
      </p:sp>
    </p:spTree>
    <p:extLst>
      <p:ext uri="{BB962C8B-B14F-4D97-AF65-F5344CB8AC3E}">
        <p14:creationId xmlns:p14="http://schemas.microsoft.com/office/powerpoint/2010/main" val="3474303480"/>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4408C-B467-2DC1-A7B1-AA27EEE324BB}"/>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C94FA5F-1E93-60E5-FCCD-3FF7F325AAC9}"/>
              </a:ext>
            </a:extLst>
          </p:cNvPr>
          <p:cNvSpPr>
            <a:spLocks noGrp="1"/>
          </p:cNvSpPr>
          <p:nvPr>
            <p:ph idx="1"/>
          </p:nvPr>
        </p:nvSpPr>
        <p:spPr>
          <a:xfrm>
            <a:off x="362309" y="1112799"/>
            <a:ext cx="11283351" cy="5425795"/>
          </a:xfrm>
        </p:spPr>
        <p:txBody>
          <a:bodyPr>
            <a:normAutofit/>
          </a:bodyPr>
          <a:lstStyle/>
          <a:p>
            <a:pPr marL="0" indent="0">
              <a:buNone/>
            </a:pPr>
            <a:r>
              <a:rPr lang="en-US" sz="4300" dirty="0"/>
              <a:t>Gal 3[19] </a:t>
            </a:r>
            <a:r>
              <a:rPr lang="en-US" sz="4300" b="0" i="0" dirty="0">
                <a:solidFill>
                  <a:srgbClr val="01103A"/>
                </a:solidFill>
                <a:effectLst/>
              </a:rPr>
              <a:t>Why the Law then? It was added because of  transgressions, having been ordained through angels by the agency of a mediator, until </a:t>
            </a:r>
            <a:r>
              <a:rPr lang="en-US" sz="4300" b="0" dirty="0">
                <a:solidFill>
                  <a:srgbClr val="01103A"/>
                </a:solidFill>
                <a:effectLst/>
              </a:rPr>
              <a:t>the seed would come to whom the promise had been made. [20] Now a mediator is not for one party only; whereas God is only one. </a:t>
            </a:r>
            <a:endParaRPr lang="en-US" dirty="0"/>
          </a:p>
        </p:txBody>
      </p:sp>
    </p:spTree>
    <p:extLst>
      <p:ext uri="{BB962C8B-B14F-4D97-AF65-F5344CB8AC3E}">
        <p14:creationId xmlns:p14="http://schemas.microsoft.com/office/powerpoint/2010/main" val="1932483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F83DF8-B8D0-596D-61E4-DCAB2153AD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26BC40-51F3-7F8C-2C0C-7A49A54BDD5E}"/>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13933F4-EAA4-F476-EDDD-1E3C5066B425}"/>
              </a:ext>
            </a:extLst>
          </p:cNvPr>
          <p:cNvSpPr>
            <a:spLocks noGrp="1"/>
          </p:cNvSpPr>
          <p:nvPr>
            <p:ph idx="1"/>
          </p:nvPr>
        </p:nvSpPr>
        <p:spPr>
          <a:xfrm>
            <a:off x="838200" y="534838"/>
            <a:ext cx="10515600" cy="5642125"/>
          </a:xfrm>
        </p:spPr>
        <p:txBody>
          <a:bodyPr>
            <a:normAutofit/>
          </a:bodyPr>
          <a:lstStyle/>
          <a:p>
            <a:pPr marL="0" marR="0" indent="0">
              <a:lnSpc>
                <a:spcPct val="107000"/>
              </a:lnSpc>
              <a:spcAft>
                <a:spcPts val="800"/>
              </a:spcAft>
              <a:buNone/>
              <a:tabLst>
                <a:tab pos="2289175" algn="l"/>
              </a:tabLst>
            </a:pPr>
            <a:endParaRPr lang="en-US" sz="43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Aft>
                <a:spcPts val="800"/>
              </a:spcAft>
              <a:buNone/>
              <a:tabLst>
                <a:tab pos="2289175" algn="l"/>
              </a:tabLst>
            </a:pPr>
            <a:r>
              <a:rPr lang="en-US" sz="4300" dirty="0">
                <a:effectLst/>
                <a:latin typeface="Calibri" panose="020F0502020204030204" pitchFamily="34" charset="0"/>
                <a:ea typeface="Calibri" panose="020F0502020204030204" pitchFamily="34" charset="0"/>
                <a:cs typeface="Times New Roman" panose="02020603050405020304" pitchFamily="18" charset="0"/>
              </a:rPr>
              <a:t>What was the content of the Gospel preached in Galatia and being abandoned?</a:t>
            </a:r>
          </a:p>
          <a:p>
            <a:pPr marL="0" marR="0" indent="0">
              <a:lnSpc>
                <a:spcPct val="107000"/>
              </a:lnSpc>
              <a:spcAft>
                <a:spcPts val="800"/>
              </a:spcAft>
              <a:buNone/>
              <a:tabLst>
                <a:tab pos="2289175" algn="l"/>
              </a:tabLst>
            </a:pPr>
            <a:r>
              <a:rPr lang="en-US" sz="4300" dirty="0">
                <a:effectLst/>
                <a:latin typeface="Calibri" panose="020F0502020204030204" pitchFamily="34" charset="0"/>
                <a:ea typeface="Calibri" panose="020F0502020204030204" pitchFamily="34" charset="0"/>
                <a:cs typeface="Times New Roman" panose="02020603050405020304" pitchFamily="18" charset="0"/>
              </a:rPr>
              <a:t>What verse might be the most emotionally charged to Paul’s hearers? </a:t>
            </a:r>
          </a:p>
          <a:p>
            <a:endParaRPr lang="en-US" dirty="0"/>
          </a:p>
        </p:txBody>
      </p:sp>
    </p:spTree>
    <p:extLst>
      <p:ext uri="{BB962C8B-B14F-4D97-AF65-F5344CB8AC3E}">
        <p14:creationId xmlns:p14="http://schemas.microsoft.com/office/powerpoint/2010/main" val="403372400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F0E72-C34E-AAFD-DDF9-A01CEBA3195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A393987-9774-90AC-D823-CC903CBFF7E6}"/>
              </a:ext>
            </a:extLst>
          </p:cNvPr>
          <p:cNvSpPr>
            <a:spLocks noGrp="1"/>
          </p:cNvSpPr>
          <p:nvPr>
            <p:ph idx="1"/>
          </p:nvPr>
        </p:nvSpPr>
        <p:spPr/>
        <p:txBody>
          <a:bodyPr>
            <a:normAutofit/>
          </a:bodyPr>
          <a:lstStyle/>
          <a:p>
            <a:pPr marL="0" indent="0">
              <a:buNone/>
            </a:pPr>
            <a:r>
              <a:rPr lang="en-US" sz="3600" dirty="0"/>
              <a:t>Satan would have us prove ourselves holy by the law, which God gave to prove us sinners.</a:t>
            </a:r>
          </a:p>
        </p:txBody>
      </p:sp>
    </p:spTree>
    <p:extLst>
      <p:ext uri="{BB962C8B-B14F-4D97-AF65-F5344CB8AC3E}">
        <p14:creationId xmlns:p14="http://schemas.microsoft.com/office/powerpoint/2010/main" val="3832339444"/>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5B19-8084-9502-BD54-E03306E044A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E3433BF-5FA8-463A-8F17-BDF717942599}"/>
              </a:ext>
            </a:extLst>
          </p:cNvPr>
          <p:cNvSpPr>
            <a:spLocks noGrp="1"/>
          </p:cNvSpPr>
          <p:nvPr>
            <p:ph idx="1"/>
          </p:nvPr>
        </p:nvSpPr>
        <p:spPr/>
        <p:txBody>
          <a:bodyPr>
            <a:normAutofit/>
          </a:bodyPr>
          <a:lstStyle/>
          <a:p>
            <a:pPr marL="0" indent="0">
              <a:buNone/>
            </a:pPr>
            <a:r>
              <a:rPr lang="en-US" sz="3600" dirty="0"/>
              <a:t>Gal 3</a:t>
            </a:r>
            <a:r>
              <a:rPr lang="en-US" sz="3600" b="0" dirty="0">
                <a:solidFill>
                  <a:srgbClr val="01103A"/>
                </a:solidFill>
                <a:effectLst/>
              </a:rPr>
              <a:t> [21] Is the Law then contrary to the promises of God? May </a:t>
            </a:r>
            <a:r>
              <a:rPr lang="en-US" sz="3600" b="0" i="0" dirty="0">
                <a:solidFill>
                  <a:srgbClr val="01103A"/>
                </a:solidFill>
                <a:effectLst/>
              </a:rPr>
              <a:t>it never be! For if a law had been given which was able to impart life, then righteousness would indeed have been based on law. [22] But the Scripture has shut up everyone under sin, so that the promise by faith in Jesus Christ might be given to those who believe.</a:t>
            </a:r>
            <a:endParaRPr lang="en-US" sz="3600" dirty="0"/>
          </a:p>
        </p:txBody>
      </p:sp>
    </p:spTree>
    <p:extLst>
      <p:ext uri="{BB962C8B-B14F-4D97-AF65-F5344CB8AC3E}">
        <p14:creationId xmlns:p14="http://schemas.microsoft.com/office/powerpoint/2010/main" val="360791878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5D84C-31B5-FED6-044F-9335F90D9AA4}"/>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5B1887C-7DF9-C50E-DD1A-9AC2A6C331E7}"/>
              </a:ext>
            </a:extLst>
          </p:cNvPr>
          <p:cNvSpPr>
            <a:spLocks noGrp="1"/>
          </p:cNvSpPr>
          <p:nvPr>
            <p:ph idx="1"/>
          </p:nvPr>
        </p:nvSpPr>
        <p:spPr>
          <a:xfrm>
            <a:off x="0" y="0"/>
            <a:ext cx="12192000" cy="6858000"/>
          </a:xfrm>
        </p:spPr>
        <p:txBody>
          <a:bodyPr>
            <a:normAutofit/>
          </a:bodyPr>
          <a:lstStyle/>
          <a:p>
            <a:pPr marL="0" indent="0">
              <a:buNone/>
            </a:pPr>
            <a:r>
              <a:rPr lang="en-US" sz="3600" dirty="0"/>
              <a:t>“The first purpose of the Law is to restrain the wicked. The second purpose of the Law is spiritual and divine. Paul describes this spiritual purpose of the Law in the words, “Because of transgressions,” i.e., to reveal to a person his sin, blindness, misery, his ignorance, hatred, and contempt of God, his death, hell, and condemnation. This is the principal purpose of the Law and its most valuable contribution. As long as a person is not a murderer, adulterer, thief, he would swear that he is righteous. How is God going to humble such a person except by the Law? This monster of self-righteousness, this stiff-necked beast, needs a big axe. And that is what the Law is, a big axe. Accordingly, the proper use and function of the Law is to threaten until the conscience is scared stiff.” Luther, p143-144</a:t>
            </a:r>
          </a:p>
        </p:txBody>
      </p:sp>
    </p:spTree>
    <p:extLst>
      <p:ext uri="{BB962C8B-B14F-4D97-AF65-F5344CB8AC3E}">
        <p14:creationId xmlns:p14="http://schemas.microsoft.com/office/powerpoint/2010/main" val="110422125"/>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18831-E397-EF6A-B58F-245580596C07}"/>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4857997-01D3-88EC-D5A3-6C26C7A9BB6C}"/>
              </a:ext>
            </a:extLst>
          </p:cNvPr>
          <p:cNvSpPr>
            <a:spLocks noGrp="1"/>
          </p:cNvSpPr>
          <p:nvPr>
            <p:ph idx="1"/>
          </p:nvPr>
        </p:nvSpPr>
        <p:spPr>
          <a:xfrm>
            <a:off x="0" y="692700"/>
            <a:ext cx="12191999" cy="6096289"/>
          </a:xfrm>
        </p:spPr>
        <p:txBody>
          <a:bodyPr>
            <a:normAutofit/>
          </a:bodyPr>
          <a:lstStyle/>
          <a:p>
            <a:pPr marL="0" indent="0">
              <a:buNone/>
            </a:pPr>
            <a:r>
              <a:rPr lang="en-US" sz="3600" dirty="0"/>
              <a:t>“The Jews believed if they kept the Law they would be saved. When they heard that the Gospel proclaimed a Christ who had come into the world to save sinners and not the righteous; when they heard that sinners were to enter the kingdom of heaven before the righteous, the Jews were very much put out. They murmured: “These last have wrought but one hour, and thou hast made them equal unto us, which have borne the burden and heat of the day” (Matthew 20:12). They complained that the heathen who at one time had been worshipers of idols obtained grace without the drudgery of the Law that was theirs.” L, p140</a:t>
            </a:r>
          </a:p>
        </p:txBody>
      </p:sp>
    </p:spTree>
    <p:extLst>
      <p:ext uri="{BB962C8B-B14F-4D97-AF65-F5344CB8AC3E}">
        <p14:creationId xmlns:p14="http://schemas.microsoft.com/office/powerpoint/2010/main" val="4288908808"/>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2309F-5254-CE91-4E31-D344D35D0C6C}"/>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22436FA6-BBDC-B3EB-E7DC-0356E8AFE03B}"/>
              </a:ext>
            </a:extLst>
          </p:cNvPr>
          <p:cNvSpPr>
            <a:spLocks noGrp="1"/>
          </p:cNvSpPr>
          <p:nvPr>
            <p:ph idx="1"/>
          </p:nvPr>
        </p:nvSpPr>
        <p:spPr>
          <a:xfrm>
            <a:off x="232913" y="1572594"/>
            <a:ext cx="11878573" cy="5086997"/>
          </a:xfrm>
        </p:spPr>
        <p:txBody>
          <a:bodyPr>
            <a:noAutofit/>
          </a:bodyPr>
          <a:lstStyle/>
          <a:p>
            <a:pPr marL="0" indent="0">
              <a:buNone/>
            </a:pPr>
            <a:r>
              <a:rPr lang="en-US" sz="3600" dirty="0">
                <a:solidFill>
                  <a:srgbClr val="01103A"/>
                </a:solidFill>
              </a:rPr>
              <a:t>Gal 3[23]</a:t>
            </a:r>
            <a:r>
              <a:rPr lang="en-US" sz="3600" b="0" i="0" dirty="0">
                <a:solidFill>
                  <a:srgbClr val="01103A"/>
                </a:solidFill>
                <a:effectLst/>
              </a:rPr>
              <a:t> But before faith came, we were kept in custody under the law, being shut up to the faith which was later to be revealed.[24] </a:t>
            </a:r>
            <a:r>
              <a:rPr lang="en-US" sz="3600" b="0" dirty="0">
                <a:solidFill>
                  <a:srgbClr val="01103A"/>
                </a:solidFill>
                <a:effectLst/>
              </a:rPr>
              <a:t>Therefore the Law has become our tutor to lead us to Christ, so th</a:t>
            </a:r>
            <a:r>
              <a:rPr lang="en-US" sz="3600" b="0" i="0" dirty="0">
                <a:solidFill>
                  <a:srgbClr val="01103A"/>
                </a:solidFill>
                <a:effectLst/>
              </a:rPr>
              <a:t>at we may be justified by faith. [25] But now that faith has come, we are no longer under a tutor. </a:t>
            </a:r>
            <a:endParaRPr lang="en-US" sz="3600" dirty="0"/>
          </a:p>
        </p:txBody>
      </p:sp>
    </p:spTree>
    <p:extLst>
      <p:ext uri="{BB962C8B-B14F-4D97-AF65-F5344CB8AC3E}">
        <p14:creationId xmlns:p14="http://schemas.microsoft.com/office/powerpoint/2010/main" val="307553780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7A40E-7125-4AE2-5E76-28F105BFCED7}"/>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CC921A2-EAE3-E0AF-72A1-6E52BAF66C24}"/>
              </a:ext>
            </a:extLst>
          </p:cNvPr>
          <p:cNvSpPr>
            <a:spLocks noGrp="1"/>
          </p:cNvSpPr>
          <p:nvPr>
            <p:ph idx="1"/>
          </p:nvPr>
        </p:nvSpPr>
        <p:spPr>
          <a:xfrm>
            <a:off x="776377" y="1451825"/>
            <a:ext cx="10577423" cy="4725138"/>
          </a:xfrm>
        </p:spPr>
        <p:txBody>
          <a:bodyPr>
            <a:normAutofit/>
          </a:bodyPr>
          <a:lstStyle/>
          <a:p>
            <a:pPr marL="0" indent="0">
              <a:buNone/>
            </a:pPr>
            <a:r>
              <a:rPr lang="en-US" sz="3600" dirty="0"/>
              <a:t>Some try to go to Jesus without first meeting Moses. They want to skip the Old Testament, to inherit the promise of justification in Christ without the prior pain of condemnation by the Law. Others go to Moses and the Law to be condemned, but stay in this unhappy bondage. They have never gone to Christ to be set free. </a:t>
            </a:r>
          </a:p>
        </p:txBody>
      </p:sp>
    </p:spTree>
    <p:extLst>
      <p:ext uri="{BB962C8B-B14F-4D97-AF65-F5344CB8AC3E}">
        <p14:creationId xmlns:p14="http://schemas.microsoft.com/office/powerpoint/2010/main" val="1167990902"/>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2BBFD-E6C5-DBF0-7080-A66D83724691}"/>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6686CA9-62AC-96B6-DD4F-F0C7A6739722}"/>
              </a:ext>
            </a:extLst>
          </p:cNvPr>
          <p:cNvSpPr>
            <a:spLocks noGrp="1"/>
          </p:cNvSpPr>
          <p:nvPr>
            <p:ph idx="1"/>
          </p:nvPr>
        </p:nvSpPr>
        <p:spPr>
          <a:xfrm>
            <a:off x="629728" y="1048104"/>
            <a:ext cx="10724072" cy="5128859"/>
          </a:xfrm>
        </p:spPr>
        <p:txBody>
          <a:bodyPr>
            <a:normAutofit/>
          </a:bodyPr>
          <a:lstStyle/>
          <a:p>
            <a:pPr marL="0" indent="0">
              <a:buNone/>
            </a:pPr>
            <a:r>
              <a:rPr lang="en-US" sz="3600" dirty="0"/>
              <a:t>“You can preach the Law ever so fervently, if the preaching of the gospel does not accompany it, the Law will never produce true conversion and heartfelt repentance. We do not say that the preaching of the Law is without value, but it only serves to bring home to us the wrath of God. The Law bows a person down. It takes the gospel and the preaching of faith in Christ to raise and save a person.” Luther, p96 </a:t>
            </a:r>
          </a:p>
        </p:txBody>
      </p:sp>
    </p:spTree>
    <p:extLst>
      <p:ext uri="{BB962C8B-B14F-4D97-AF65-F5344CB8AC3E}">
        <p14:creationId xmlns:p14="http://schemas.microsoft.com/office/powerpoint/2010/main" val="3605312325"/>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C59BD-CA8B-6E20-5141-04D12CFC4C39}"/>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6A2D222-8EBD-E836-DA0A-9DB5429235D9}"/>
              </a:ext>
            </a:extLst>
          </p:cNvPr>
          <p:cNvSpPr>
            <a:spLocks noGrp="1"/>
          </p:cNvSpPr>
          <p:nvPr>
            <p:ph idx="1"/>
          </p:nvPr>
        </p:nvSpPr>
        <p:spPr>
          <a:xfrm>
            <a:off x="838200" y="410844"/>
            <a:ext cx="10515600" cy="5766119"/>
          </a:xfrm>
        </p:spPr>
        <p:txBody>
          <a:bodyPr>
            <a:normAutofit fontScale="92500"/>
          </a:bodyPr>
          <a:lstStyle/>
          <a:p>
            <a:pPr marL="0" indent="0">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The Burnt Offering (Lev 1): The term “burnt offering” or Holocaust, has come to us through the Septuagint; but it is the Hebrew name ‘</a:t>
            </a:r>
            <a:r>
              <a:rPr lang="en-US" sz="4000" i="1" dirty="0" err="1">
                <a:effectLst/>
                <a:latin typeface="Calibri" panose="020F0502020204030204" pitchFamily="34" charset="0"/>
                <a:ea typeface="Calibri" panose="020F0502020204030204" pitchFamily="34" charset="0"/>
                <a:cs typeface="Times New Roman" panose="02020603050405020304" pitchFamily="18" charset="0"/>
              </a:rPr>
              <a:t>olah</a:t>
            </a:r>
            <a:r>
              <a:rPr lang="en-US" sz="4000" dirty="0">
                <a:effectLst/>
                <a:latin typeface="Calibri" panose="020F0502020204030204" pitchFamily="34" charset="0"/>
                <a:ea typeface="Calibri" panose="020F0502020204030204" pitchFamily="34" charset="0"/>
                <a:cs typeface="Times New Roman" panose="02020603050405020304" pitchFamily="18" charset="0"/>
              </a:rPr>
              <a:t>, that expresses its guiding thought: “that which ascends.” It is the upward or Godward offering. The burnt offering is “made to ascend.” It was this offering from the newly cleansed earth after the Flood (Gen 8:20). And it was likely the offering that Abel made in Gen 4, and, most importantly in the history of faith, it was this which challenged Abraham as he was asked to make Isaac a burnt offering to his God (Gen 22).</a:t>
            </a:r>
          </a:p>
          <a:p>
            <a:endParaRPr lang="en-US" dirty="0"/>
          </a:p>
        </p:txBody>
      </p:sp>
    </p:spTree>
    <p:extLst>
      <p:ext uri="{BB962C8B-B14F-4D97-AF65-F5344CB8AC3E}">
        <p14:creationId xmlns:p14="http://schemas.microsoft.com/office/powerpoint/2010/main" val="1269027019"/>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5A884-7301-EE17-1934-49381B07647E}"/>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C5BC2D1-49B5-9CA1-2EFE-F461B3DF240E}"/>
              </a:ext>
            </a:extLst>
          </p:cNvPr>
          <p:cNvSpPr>
            <a:spLocks noGrp="1"/>
          </p:cNvSpPr>
          <p:nvPr>
            <p:ph idx="1"/>
          </p:nvPr>
        </p:nvSpPr>
        <p:spPr>
          <a:xfrm>
            <a:off x="586596" y="1107624"/>
            <a:ext cx="10767204" cy="5069339"/>
          </a:xfrm>
        </p:spPr>
        <p:txBody>
          <a:bodyPr/>
          <a:lstStyle/>
          <a:p>
            <a:pPr marL="0" indent="0">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From Exodus 29:38-43 we learn that the burnt offering of a lamb was a day-by-day requirement, both in the morning and at twilight. At the house of God the perpetual fire of the altar and the lamb offered up daily at morning and evening were to be the symbols of man’s side of an unceasing communion with God.</a:t>
            </a:r>
          </a:p>
          <a:p>
            <a:endParaRPr lang="en-US" dirty="0"/>
          </a:p>
        </p:txBody>
      </p:sp>
    </p:spTree>
    <p:extLst>
      <p:ext uri="{BB962C8B-B14F-4D97-AF65-F5344CB8AC3E}">
        <p14:creationId xmlns:p14="http://schemas.microsoft.com/office/powerpoint/2010/main" val="256957670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F42D3-4069-314A-331C-F37C3405E122}"/>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DB7C98C-1D28-8B56-0764-CB185079D850}"/>
              </a:ext>
            </a:extLst>
          </p:cNvPr>
          <p:cNvSpPr>
            <a:spLocks noGrp="1"/>
          </p:cNvSpPr>
          <p:nvPr>
            <p:ph idx="1"/>
          </p:nvPr>
        </p:nvSpPr>
        <p:spPr>
          <a:xfrm>
            <a:off x="-60386" y="649568"/>
            <a:ext cx="12252385" cy="6208431"/>
          </a:xfrm>
        </p:spPr>
        <p:txBody>
          <a:bodyPr>
            <a:normAutofit fontScale="62500" lnSpcReduction="20000"/>
          </a:bodyPr>
          <a:lstStyle/>
          <a:p>
            <a:pPr marL="0" marR="0" lvl="0" indent="0">
              <a:lnSpc>
                <a:spcPct val="107000"/>
              </a:lnSpc>
              <a:buNone/>
            </a:pPr>
            <a:r>
              <a:rPr lang="en-US" sz="5800" dirty="0">
                <a:effectLst/>
                <a:latin typeface="Calibri" panose="020F0502020204030204" pitchFamily="34" charset="0"/>
                <a:ea typeface="Calibri" panose="020F0502020204030204" pitchFamily="34" charset="0"/>
                <a:cs typeface="Times New Roman" panose="02020603050405020304" pitchFamily="18" charset="0"/>
              </a:rPr>
              <a:t>What can Christians learn from the sacrificial system, particularly from the burnt offering? How does the New Testament interpret burnt offerings?</a:t>
            </a:r>
          </a:p>
          <a:p>
            <a:pPr marL="742950" marR="0" lvl="1" indent="-285750">
              <a:lnSpc>
                <a:spcPct val="107000"/>
              </a:lnSpc>
              <a:buFont typeface="+mj-lt"/>
              <a:buAutoNum type="alphaLcPeriod"/>
            </a:pPr>
            <a:r>
              <a:rPr lang="en-US" sz="5800" dirty="0">
                <a:effectLst/>
                <a:latin typeface="Calibri" panose="020F0502020204030204" pitchFamily="34" charset="0"/>
                <a:ea typeface="Calibri" panose="020F0502020204030204" pitchFamily="34" charset="0"/>
                <a:cs typeface="Times New Roman" panose="02020603050405020304" pitchFamily="18" charset="0"/>
              </a:rPr>
              <a:t>Mk 12:33 “And to love him with all your heart and with all your understanding and with all your strength, and to love one’s neighbor as oneself, is much more than all whole burnt offerings and sacrifices.”</a:t>
            </a:r>
          </a:p>
          <a:p>
            <a:pPr marL="742950" marR="0" lvl="1" indent="-285750">
              <a:lnSpc>
                <a:spcPct val="107000"/>
              </a:lnSpc>
              <a:buFont typeface="+mj-lt"/>
              <a:buAutoNum type="alphaLcPeriod"/>
            </a:pPr>
            <a:r>
              <a:rPr lang="en-US" sz="5800" dirty="0">
                <a:effectLst/>
                <a:latin typeface="Calibri" panose="020F0502020204030204" pitchFamily="34" charset="0"/>
                <a:ea typeface="Calibri" panose="020F0502020204030204" pitchFamily="34" charset="0"/>
                <a:cs typeface="Times New Roman" panose="02020603050405020304" pitchFamily="18" charset="0"/>
              </a:rPr>
              <a:t>Lk 2:22-24 “And the time came for their purification according to the Law of Moses, they brought him up to Jerusalem to present him before the Lord (as it is written in the Law of the Lord)…a pair of turtledoves or two young pigeons (</a:t>
            </a:r>
            <a:r>
              <a:rPr lang="en-US" sz="5800" dirty="0" err="1">
                <a:effectLst/>
                <a:latin typeface="Calibri" panose="020F0502020204030204" pitchFamily="34" charset="0"/>
                <a:ea typeface="Calibri" panose="020F0502020204030204" pitchFamily="34" charset="0"/>
                <a:cs typeface="Times New Roman" panose="02020603050405020304" pitchFamily="18" charset="0"/>
              </a:rPr>
              <a:t>Lv</a:t>
            </a:r>
            <a:r>
              <a:rPr lang="en-US" sz="5800" dirty="0">
                <a:effectLst/>
                <a:latin typeface="Calibri" panose="020F0502020204030204" pitchFamily="34" charset="0"/>
                <a:ea typeface="Calibri" panose="020F0502020204030204" pitchFamily="34" charset="0"/>
                <a:cs typeface="Times New Roman" panose="02020603050405020304" pitchFamily="18" charset="0"/>
              </a:rPr>
              <a:t> 12:8).”</a:t>
            </a:r>
          </a:p>
          <a:p>
            <a:pPr marL="0" indent="0">
              <a:buNone/>
            </a:pPr>
            <a:endParaRPr lang="en-US" dirty="0"/>
          </a:p>
        </p:txBody>
      </p:sp>
    </p:spTree>
    <p:extLst>
      <p:ext uri="{BB962C8B-B14F-4D97-AF65-F5344CB8AC3E}">
        <p14:creationId xmlns:p14="http://schemas.microsoft.com/office/powerpoint/2010/main" val="28290333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0479CB-C648-EE48-C38A-BC134BFD82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F6A052-E6A7-5416-5F17-C399C1547ECF}"/>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3FAD9AF-1AE6-A2FB-BD06-10DA83E60B9B}"/>
              </a:ext>
            </a:extLst>
          </p:cNvPr>
          <p:cNvSpPr>
            <a:spLocks noGrp="1"/>
          </p:cNvSpPr>
          <p:nvPr>
            <p:ph idx="1"/>
          </p:nvPr>
        </p:nvSpPr>
        <p:spPr>
          <a:xfrm>
            <a:off x="708804" y="319406"/>
            <a:ext cx="10515600" cy="5923530"/>
          </a:xfrm>
        </p:spPr>
        <p:txBody>
          <a:bodyPr>
            <a:normAutofit/>
          </a:bodyPr>
          <a:lstStyle/>
          <a:p>
            <a:pPr marL="0" indent="0">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Gal 1 [1] Paul, an apostle (not sent from men or through the agency of man, but through Jesus Christ and God the Father, who raised Him from the dead) [2] and all the brethren who are with me, to the churches of Galatia: [3] Grace to you and peace from God our Father and the Lord Jesus Christ, [4] who gave Himself for our sins so that He might rescue us from this present evil age, according to the will of our God and Father, [5] to Whom be the glory forevermore. Amen.</a:t>
            </a:r>
          </a:p>
          <a:p>
            <a:endParaRPr lang="en-US" dirty="0"/>
          </a:p>
        </p:txBody>
      </p:sp>
    </p:spTree>
    <p:extLst>
      <p:ext uri="{BB962C8B-B14F-4D97-AF65-F5344CB8AC3E}">
        <p14:creationId xmlns:p14="http://schemas.microsoft.com/office/powerpoint/2010/main" val="2057319772"/>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7C59-25B9-7C2E-B21F-8B779B88488C}"/>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25CFD0AD-66FB-27D0-BF8B-92ECB3FBD671}"/>
              </a:ext>
            </a:extLst>
          </p:cNvPr>
          <p:cNvSpPr>
            <a:spLocks noGrp="1"/>
          </p:cNvSpPr>
          <p:nvPr>
            <p:ph idx="1"/>
          </p:nvPr>
        </p:nvSpPr>
        <p:spPr>
          <a:xfrm>
            <a:off x="838200" y="319406"/>
            <a:ext cx="10515600" cy="5857557"/>
          </a:xfrm>
        </p:spPr>
        <p:txBody>
          <a:bodyPr/>
          <a:lstStyle/>
          <a:p>
            <a:pPr marL="457200" marR="0" lvl="1" indent="0">
              <a:lnSpc>
                <a:spcPct val="107000"/>
              </a:lnSpc>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c. 1Cor 13:3 “If I give away all I have, and if I give up my body to be burned, but have not love, I gain nothing.”</a:t>
            </a:r>
          </a:p>
          <a:p>
            <a:pPr marL="457200" marR="0" lvl="1" indent="0">
              <a:lnSpc>
                <a:spcPct val="107000"/>
              </a:lnSpc>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d. Eph 5:2 “And walk in love, as Christ loved us and gave himself up for us, a fragrant offering and sacrifice to God.”</a:t>
            </a:r>
          </a:p>
          <a:p>
            <a:pPr marL="457200" marR="0" lvl="1" indent="0">
              <a:lnSpc>
                <a:spcPct val="107000"/>
              </a:lnSpc>
              <a:spcAft>
                <a:spcPts val="800"/>
              </a:spcAft>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e. Heb 10:5-10 “In burnt offerings and sin offerings you have taken no pleasure.”</a:t>
            </a:r>
          </a:p>
          <a:p>
            <a:pPr marL="0" indent="0">
              <a:buNone/>
            </a:pPr>
            <a:endParaRPr lang="en-US" dirty="0"/>
          </a:p>
        </p:txBody>
      </p:sp>
    </p:spTree>
    <p:extLst>
      <p:ext uri="{BB962C8B-B14F-4D97-AF65-F5344CB8AC3E}">
        <p14:creationId xmlns:p14="http://schemas.microsoft.com/office/powerpoint/2010/main" val="428699847"/>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91C98-9B3E-6D21-3D37-8F96D16FD012}"/>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ABDF459-4F86-6B0D-6427-A95C762FAC0F}"/>
              </a:ext>
            </a:extLst>
          </p:cNvPr>
          <p:cNvSpPr>
            <a:spLocks noGrp="1"/>
          </p:cNvSpPr>
          <p:nvPr>
            <p:ph idx="1"/>
          </p:nvPr>
        </p:nvSpPr>
        <p:spPr>
          <a:xfrm>
            <a:off x="0" y="1"/>
            <a:ext cx="12192000" cy="6858000"/>
          </a:xfrm>
        </p:spPr>
        <p:txBody>
          <a:bodyPr>
            <a:noAutofit/>
          </a:bodyPr>
          <a:lstStyle/>
          <a:p>
            <a:pPr marL="0" indent="0">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The age of the Apostles was a time of transition because the temple in Jerusalem was still standing. As Christ was about fulfilling the Law, He continued to emphasize its importance. </a:t>
            </a:r>
          </a:p>
          <a:p>
            <a:r>
              <a:rPr lang="en-US" sz="3600" dirty="0">
                <a:effectLst/>
                <a:latin typeface="Calibri" panose="020F0502020204030204" pitchFamily="34" charset="0"/>
                <a:ea typeface="Calibri" panose="020F0502020204030204" pitchFamily="34" charset="0"/>
                <a:cs typeface="Times New Roman" panose="02020603050405020304" pitchFamily="18" charset="0"/>
              </a:rPr>
              <a:t>When Jesus healed the lepers (Mt 8:4) he sent them to the priests as Moses had commanded in such cases</a:t>
            </a:r>
            <a:r>
              <a:rPr lang="en-US" sz="3600" dirty="0">
                <a:latin typeface="Calibri" panose="020F0502020204030204" pitchFamily="34" charset="0"/>
                <a:ea typeface="Calibri" panose="020F0502020204030204" pitchFamily="34" charset="0"/>
                <a:cs typeface="Times New Roman" panose="02020603050405020304" pitchFamily="18" charset="0"/>
              </a:rPr>
              <a:t> (</a:t>
            </a:r>
            <a:r>
              <a:rPr lang="en-US" sz="3600" dirty="0">
                <a:effectLst/>
                <a:latin typeface="Calibri" panose="020F0502020204030204" pitchFamily="34" charset="0"/>
                <a:ea typeface="Calibri" panose="020F0502020204030204" pitchFamily="34" charset="0"/>
                <a:cs typeface="Times New Roman" panose="02020603050405020304" pitchFamily="18" charset="0"/>
              </a:rPr>
              <a:t>Lev 14:3-10). </a:t>
            </a:r>
          </a:p>
          <a:p>
            <a:r>
              <a:rPr lang="en-US" sz="3600" dirty="0">
                <a:latin typeface="Calibri" panose="020F0502020204030204" pitchFamily="34" charset="0"/>
                <a:ea typeface="Calibri" panose="020F0502020204030204" pitchFamily="34" charset="0"/>
                <a:cs typeface="Times New Roman" panose="02020603050405020304" pitchFamily="18" charset="0"/>
              </a:rPr>
              <a:t>I</a:t>
            </a:r>
            <a:r>
              <a:rPr lang="en-US" sz="3600" dirty="0">
                <a:effectLst/>
                <a:latin typeface="Calibri" panose="020F0502020204030204" pitchFamily="34" charset="0"/>
                <a:ea typeface="Calibri" panose="020F0502020204030204" pitchFamily="34" charset="0"/>
                <a:cs typeface="Times New Roman" panose="02020603050405020304" pitchFamily="18" charset="0"/>
              </a:rPr>
              <a:t>n justifying His disciples for plucking the ears of corn on the Sabbath day, He gave the example of David who ate the shew-bread when he was hungry “which was not lawful for him to eat, but only for the priests” (Mt 12:4), thus referring to a law which is only found in Leviticus (14:9). He regarded the prohibition of the shew-bread as having the same inspired authority as the obligation of the Sabbath. </a:t>
            </a:r>
            <a:endParaRPr lang="en-US" sz="3600" dirty="0"/>
          </a:p>
        </p:txBody>
      </p:sp>
    </p:spTree>
    <p:extLst>
      <p:ext uri="{BB962C8B-B14F-4D97-AF65-F5344CB8AC3E}">
        <p14:creationId xmlns:p14="http://schemas.microsoft.com/office/powerpoint/2010/main" val="717360279"/>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F6AA9-38CB-4AE4-70F6-09366ECB38B8}"/>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0594F2B-C894-303A-58CF-57A7E5315D2E}"/>
              </a:ext>
            </a:extLst>
          </p:cNvPr>
          <p:cNvSpPr>
            <a:spLocks noGrp="1"/>
          </p:cNvSpPr>
          <p:nvPr>
            <p:ph idx="1"/>
          </p:nvPr>
        </p:nvSpPr>
        <p:spPr>
          <a:xfrm>
            <a:off x="-86264" y="293298"/>
            <a:ext cx="12278264" cy="6564702"/>
          </a:xfrm>
        </p:spPr>
        <p:txBody>
          <a:bodyPr>
            <a:normAutofit lnSpcReduction="10000"/>
          </a:bodyPr>
          <a:lstStyle/>
          <a:p>
            <a:r>
              <a:rPr lang="en-US" sz="3600" dirty="0">
                <a:effectLst/>
                <a:latin typeface="Calibri" panose="020F0502020204030204" pitchFamily="34" charset="0"/>
                <a:ea typeface="Calibri" panose="020F0502020204030204" pitchFamily="34" charset="0"/>
                <a:cs typeface="Times New Roman" panose="02020603050405020304" pitchFamily="18" charset="0"/>
              </a:rPr>
              <a:t>In Jn 7:22 again Jesus refers to Moses as having renewed the ordinance of circumcision, which at the first had been given to Abraham (</a:t>
            </a:r>
            <a:r>
              <a:rPr lang="en-US" sz="3600" dirty="0" err="1">
                <a:effectLst/>
                <a:latin typeface="Calibri" panose="020F0502020204030204" pitchFamily="34" charset="0"/>
                <a:ea typeface="Calibri" panose="020F0502020204030204" pitchFamily="34" charset="0"/>
                <a:cs typeface="Times New Roman" panose="02020603050405020304" pitchFamily="18" charset="0"/>
              </a:rPr>
              <a:t>Gn</a:t>
            </a:r>
            <a:r>
              <a:rPr lang="en-US" sz="3600" dirty="0">
                <a:effectLst/>
                <a:latin typeface="Calibri" panose="020F0502020204030204" pitchFamily="34" charset="0"/>
                <a:ea typeface="Calibri" panose="020F0502020204030204" pitchFamily="34" charset="0"/>
                <a:cs typeface="Times New Roman" panose="02020603050405020304" pitchFamily="18" charset="0"/>
              </a:rPr>
              <a:t> 17); and, as usual, assumes the Divine authority of the command thus given in Leviticus (12:3). </a:t>
            </a:r>
          </a:p>
          <a:p>
            <a:r>
              <a:rPr lang="en-US" sz="3600" dirty="0">
                <a:effectLst/>
                <a:latin typeface="Calibri" panose="020F0502020204030204" pitchFamily="34" charset="0"/>
                <a:ea typeface="Calibri" panose="020F0502020204030204" pitchFamily="34" charset="0"/>
                <a:cs typeface="Times New Roman" panose="02020603050405020304" pitchFamily="18" charset="0"/>
              </a:rPr>
              <a:t>Yet once more, rebuking the Pharisees for their ingenuous justification of neglect of their parents. He reminds them that Moses said that he who cursed father or mother should be put to death (Ex 21:17 and </a:t>
            </a:r>
            <a:r>
              <a:rPr lang="en-US" sz="3600" dirty="0" err="1">
                <a:effectLst/>
                <a:latin typeface="Calibri" panose="020F0502020204030204" pitchFamily="34" charset="0"/>
                <a:ea typeface="Calibri" panose="020F0502020204030204" pitchFamily="34" charset="0"/>
                <a:cs typeface="Times New Roman" panose="02020603050405020304" pitchFamily="18" charset="0"/>
              </a:rPr>
              <a:t>Lv</a:t>
            </a:r>
            <a:r>
              <a:rPr lang="en-US" sz="3600" dirty="0">
                <a:effectLst/>
                <a:latin typeface="Calibri" panose="020F0502020204030204" pitchFamily="34" charset="0"/>
                <a:ea typeface="Calibri" panose="020F0502020204030204" pitchFamily="34" charset="0"/>
                <a:cs typeface="Times New Roman" panose="02020603050405020304" pitchFamily="18" charset="0"/>
              </a:rPr>
              <a:t> 20:9), a commandment of God that their tradition had made void (Mt 14:3-6). </a:t>
            </a:r>
          </a:p>
          <a:p>
            <a:r>
              <a:rPr lang="en-US" sz="3600" dirty="0">
                <a:effectLst/>
                <a:latin typeface="Calibri" panose="020F0502020204030204" pitchFamily="34" charset="0"/>
                <a:ea typeface="Calibri" panose="020F0502020204030204" pitchFamily="34" charset="0"/>
                <a:cs typeface="Times New Roman" panose="02020603050405020304" pitchFamily="18" charset="0"/>
              </a:rPr>
              <a:t>In the post-resurrection meeting on the road to Emmaus Jesus “beginning with Moses and all the prophets, interpreted to them in all the Scriptures the things concerning himself (Lk 24:27).”</a:t>
            </a:r>
          </a:p>
          <a:p>
            <a:endParaRPr lang="en-US" dirty="0"/>
          </a:p>
        </p:txBody>
      </p:sp>
    </p:spTree>
    <p:extLst>
      <p:ext uri="{BB962C8B-B14F-4D97-AF65-F5344CB8AC3E}">
        <p14:creationId xmlns:p14="http://schemas.microsoft.com/office/powerpoint/2010/main" val="120557837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142A39-39DA-061B-0A0A-913B01ACC3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C67617-D80C-2323-62AA-D91BC9889408}"/>
              </a:ext>
            </a:extLst>
          </p:cNvPr>
          <p:cNvSpPr>
            <a:spLocks noGrp="1"/>
          </p:cNvSpPr>
          <p:nvPr>
            <p:ph type="title"/>
          </p:nvPr>
        </p:nvSpPr>
        <p:spPr>
          <a:xfrm>
            <a:off x="622539" y="0"/>
            <a:ext cx="10515600" cy="523095"/>
          </a:xfrm>
        </p:spPr>
        <p:txBody>
          <a:bodyPr>
            <a:normAutofit fontScale="90000"/>
          </a:bodyPr>
          <a:lstStyle/>
          <a:p>
            <a:r>
              <a:rPr lang="en-US" sz="4000" b="1" dirty="0"/>
              <a:t>			Galatians 3: Refuting Heresies</a:t>
            </a:r>
          </a:p>
        </p:txBody>
      </p:sp>
      <p:sp>
        <p:nvSpPr>
          <p:cNvPr id="4" name="Rectangle 1">
            <a:extLst>
              <a:ext uri="{FF2B5EF4-FFF2-40B4-BE49-F238E27FC236}">
                <a16:creationId xmlns:a16="http://schemas.microsoft.com/office/drawing/2014/main" id="{D73FF208-5E50-5694-772C-71B9021D6FBD}"/>
              </a:ext>
            </a:extLst>
          </p:cNvPr>
          <p:cNvSpPr>
            <a:spLocks noGrp="1" noChangeArrowheads="1"/>
          </p:cNvSpPr>
          <p:nvPr>
            <p:ph idx="1"/>
          </p:nvPr>
        </p:nvSpPr>
        <p:spPr bwMode="auto">
          <a:xfrm>
            <a:off x="622539" y="800094"/>
            <a:ext cx="10919604"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i="0" u="none" strike="noStrike" cap="none" normalizeH="0" baseline="0" dirty="0">
                <a:ln>
                  <a:noFill/>
                </a:ln>
                <a:solidFill>
                  <a:srgbClr val="3F3F3F"/>
                </a:solidFill>
                <a:effectLst/>
              </a:rPr>
              <a:t>Gal 3[1-5] </a:t>
            </a:r>
            <a:r>
              <a:rPr kumimoji="0" lang="en-US" altLang="en-US" sz="3600" i="0" u="none" strike="noStrike" cap="none" normalizeH="0" baseline="0" dirty="0">
                <a:ln>
                  <a:noFill/>
                </a:ln>
                <a:solidFill>
                  <a:schemeClr val="tx1"/>
                </a:solidFill>
                <a:effectLst/>
              </a:rPr>
              <a:t>The Galatian believers' own experience with the Holy Spirit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i="0" u="none" strike="noStrike" cap="none" normalizeH="0" baseline="0" dirty="0">
                <a:ln>
                  <a:noFill/>
                </a:ln>
                <a:solidFill>
                  <a:schemeClr val="tx1"/>
                </a:solidFill>
                <a:effectLst/>
              </a:rPr>
              <a:t>Gal 3[6-9] The example of Abraham's faith and the blessing given to the Gentiles (Gen 15[6]; 12[3])</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i="0" u="none" strike="noStrike" cap="none" normalizeH="0" baseline="0" dirty="0">
                <a:ln>
                  <a:noFill/>
                </a:ln>
                <a:solidFill>
                  <a:schemeClr val="tx1"/>
                </a:solidFill>
                <a:effectLst/>
              </a:rPr>
              <a:t>Gal 3[10-14] The curse of the Law (Dt 27[26]; </a:t>
            </a:r>
            <a:r>
              <a:rPr kumimoji="0" lang="en-US" altLang="en-US" sz="3600" i="0" u="none" strike="noStrike" cap="none" normalizeH="0" baseline="0" dirty="0" err="1">
                <a:ln>
                  <a:noFill/>
                </a:ln>
                <a:solidFill>
                  <a:schemeClr val="tx1"/>
                </a:solidFill>
                <a:effectLst/>
              </a:rPr>
              <a:t>Hab</a:t>
            </a:r>
            <a:r>
              <a:rPr kumimoji="0" lang="en-US" altLang="en-US" sz="3600" i="0" u="none" strike="noStrike" cap="none" normalizeH="0" baseline="0" dirty="0">
                <a:ln>
                  <a:noFill/>
                </a:ln>
                <a:solidFill>
                  <a:schemeClr val="tx1"/>
                </a:solidFill>
                <a:effectLst/>
              </a:rPr>
              <a:t> 2[4]; Lev 18[5]; Dt 21[25])</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sz="3600" dirty="0"/>
              <a:t>Gal 3[15-18] The example of a human covenant (“will”)</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i="0" u="none" strike="noStrike" cap="none" normalizeH="0" baseline="0" dirty="0">
                <a:ln>
                  <a:noFill/>
                </a:ln>
                <a:solidFill>
                  <a:schemeClr val="tx1"/>
                </a:solidFill>
                <a:effectLst/>
              </a:rPr>
              <a:t>Gal 3[19-25] The purpose of the Law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b="1" i="0" u="none" strike="noStrike" cap="none" normalizeH="0" baseline="0" dirty="0">
                <a:ln>
                  <a:noFill/>
                </a:ln>
                <a:solidFill>
                  <a:schemeClr val="tx1"/>
                </a:solidFill>
                <a:effectLst/>
              </a:rPr>
              <a:t>Gal 3[26-29] The blessing to children of God</a:t>
            </a:r>
          </a:p>
        </p:txBody>
      </p:sp>
    </p:spTree>
    <p:extLst>
      <p:ext uri="{BB962C8B-B14F-4D97-AF65-F5344CB8AC3E}">
        <p14:creationId xmlns:p14="http://schemas.microsoft.com/office/powerpoint/2010/main" val="1287106444"/>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D0AA3-D99E-F4C6-D597-04633BF73AC1}"/>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75B36B9-611E-8CAD-2C89-0EC0B5A21127}"/>
              </a:ext>
            </a:extLst>
          </p:cNvPr>
          <p:cNvSpPr>
            <a:spLocks noGrp="1"/>
          </p:cNvSpPr>
          <p:nvPr>
            <p:ph idx="1"/>
          </p:nvPr>
        </p:nvSpPr>
        <p:spPr>
          <a:xfrm>
            <a:off x="534838" y="1142348"/>
            <a:ext cx="10818962" cy="5034615"/>
          </a:xfrm>
        </p:spPr>
        <p:txBody>
          <a:bodyPr>
            <a:normAutofit/>
          </a:bodyPr>
          <a:lstStyle/>
          <a:p>
            <a:pPr marL="0" indent="0">
              <a:buNone/>
            </a:pPr>
            <a:r>
              <a:rPr lang="en-US" sz="3600" b="0" i="0" dirty="0">
                <a:solidFill>
                  <a:srgbClr val="01103A"/>
                </a:solidFill>
                <a:effectLst/>
              </a:rPr>
              <a:t>Gal 3[26] For you are all sons of God through faith in Christ Jesus. [27] For all of you who were baptized into Christ have clothed  yourselves with Christ. [28] There is neither Jew nor Greek, there is neither slave nor free, there is neither male nor female; for you are all one in Christ Jesus. [29] And if you belong to Christ, then you are Abraham’s descendants, heirs according to promise.</a:t>
            </a:r>
            <a:endParaRPr lang="en-US" sz="3600" dirty="0"/>
          </a:p>
        </p:txBody>
      </p:sp>
    </p:spTree>
    <p:extLst>
      <p:ext uri="{BB962C8B-B14F-4D97-AF65-F5344CB8AC3E}">
        <p14:creationId xmlns:p14="http://schemas.microsoft.com/office/powerpoint/2010/main" val="220529117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021A4-BD34-1B3A-DCF4-D93B4B4634F8}"/>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CF6F026-ED18-85A8-C56D-811F21B3CCB9}"/>
              </a:ext>
            </a:extLst>
          </p:cNvPr>
          <p:cNvSpPr>
            <a:spLocks noGrp="1"/>
          </p:cNvSpPr>
          <p:nvPr>
            <p:ph idx="1"/>
          </p:nvPr>
        </p:nvSpPr>
        <p:spPr>
          <a:xfrm>
            <a:off x="0" y="0"/>
            <a:ext cx="12192000" cy="6858000"/>
          </a:xfrm>
        </p:spPr>
        <p:txBody>
          <a:bodyPr>
            <a:normAutofit lnSpcReduction="10000"/>
          </a:bodyPr>
          <a:lstStyle/>
          <a:p>
            <a:pPr algn="l" fontAlgn="base">
              <a:buFont typeface="Arial" panose="020B0604020202020204" pitchFamily="34" charset="0"/>
              <a:buChar char="•"/>
            </a:pPr>
            <a:r>
              <a:rPr lang="en-US" sz="3600" b="1" i="0" dirty="0">
                <a:solidFill>
                  <a:srgbClr val="0C0D0E"/>
                </a:solidFill>
                <a:effectLst/>
              </a:rPr>
              <a:t>Deuteronomy 32:6</a:t>
            </a:r>
            <a:r>
              <a:rPr lang="en-US" sz="3600" b="0" i="0" dirty="0">
                <a:solidFill>
                  <a:srgbClr val="0C0D0E"/>
                </a:solidFill>
                <a:effectLst/>
              </a:rPr>
              <a:t> — "</a:t>
            </a:r>
            <a:r>
              <a:rPr lang="en-US" sz="3600" b="0" i="1" dirty="0">
                <a:solidFill>
                  <a:srgbClr val="0C0D0E"/>
                </a:solidFill>
                <a:effectLst/>
              </a:rPr>
              <a:t>Do ye thus requite the LORD, O foolish people and unwise? is not he thy father that hath bought thee?</a:t>
            </a:r>
            <a:r>
              <a:rPr lang="en-US" sz="3600" b="0" i="0" dirty="0">
                <a:solidFill>
                  <a:srgbClr val="0C0D0E"/>
                </a:solidFill>
                <a:effectLst/>
              </a:rPr>
              <a:t>"</a:t>
            </a:r>
          </a:p>
          <a:p>
            <a:pPr algn="l" fontAlgn="base">
              <a:buFont typeface="Arial" panose="020B0604020202020204" pitchFamily="34" charset="0"/>
              <a:buChar char="•"/>
            </a:pPr>
            <a:r>
              <a:rPr lang="en-US" sz="3600" b="1" i="0" dirty="0">
                <a:solidFill>
                  <a:srgbClr val="0C0D0E"/>
                </a:solidFill>
                <a:effectLst/>
              </a:rPr>
              <a:t>Proverbs 3:12</a:t>
            </a:r>
            <a:r>
              <a:rPr lang="en-US" sz="3600" b="0" i="0" dirty="0">
                <a:solidFill>
                  <a:srgbClr val="0C0D0E"/>
                </a:solidFill>
                <a:effectLst/>
              </a:rPr>
              <a:t> — "</a:t>
            </a:r>
            <a:r>
              <a:rPr lang="en-US" sz="3600" b="0" i="1" dirty="0">
                <a:solidFill>
                  <a:srgbClr val="0C0D0E"/>
                </a:solidFill>
                <a:effectLst/>
              </a:rPr>
              <a:t>For whom the LORD loveth he </a:t>
            </a:r>
            <a:r>
              <a:rPr lang="en-US" sz="3600" b="0" i="1" dirty="0" err="1">
                <a:solidFill>
                  <a:srgbClr val="0C0D0E"/>
                </a:solidFill>
                <a:effectLst/>
              </a:rPr>
              <a:t>correcteth</a:t>
            </a:r>
            <a:r>
              <a:rPr lang="en-US" sz="3600" b="0" i="1" dirty="0">
                <a:solidFill>
                  <a:srgbClr val="0C0D0E"/>
                </a:solidFill>
                <a:effectLst/>
              </a:rPr>
              <a:t>; even as a father the son in whom he </a:t>
            </a:r>
            <a:r>
              <a:rPr lang="en-US" sz="3600" b="0" i="1" dirty="0" err="1">
                <a:solidFill>
                  <a:srgbClr val="0C0D0E"/>
                </a:solidFill>
                <a:effectLst/>
              </a:rPr>
              <a:t>delighteth</a:t>
            </a:r>
            <a:r>
              <a:rPr lang="en-US" sz="3600" b="0" i="1" dirty="0">
                <a:solidFill>
                  <a:srgbClr val="0C0D0E"/>
                </a:solidFill>
                <a:effectLst/>
              </a:rPr>
              <a:t>.</a:t>
            </a:r>
            <a:r>
              <a:rPr lang="en-US" sz="3600" b="0" i="0" dirty="0">
                <a:solidFill>
                  <a:srgbClr val="0C0D0E"/>
                </a:solidFill>
                <a:effectLst/>
              </a:rPr>
              <a:t>".</a:t>
            </a:r>
          </a:p>
          <a:p>
            <a:pPr algn="l" fontAlgn="base">
              <a:buFont typeface="Arial" panose="020B0604020202020204" pitchFamily="34" charset="0"/>
              <a:buChar char="•"/>
            </a:pPr>
            <a:r>
              <a:rPr lang="en-US" sz="3600" b="1" i="0" dirty="0">
                <a:solidFill>
                  <a:srgbClr val="0C0D0E"/>
                </a:solidFill>
                <a:effectLst/>
              </a:rPr>
              <a:t>Isaiah 63:16</a:t>
            </a:r>
            <a:r>
              <a:rPr lang="en-US" sz="3600" b="0" i="0" dirty="0">
                <a:solidFill>
                  <a:srgbClr val="0C0D0E"/>
                </a:solidFill>
                <a:effectLst/>
              </a:rPr>
              <a:t> — "</a:t>
            </a:r>
            <a:r>
              <a:rPr lang="en-US" sz="3600" b="0" i="1" dirty="0">
                <a:solidFill>
                  <a:srgbClr val="0C0D0E"/>
                </a:solidFill>
                <a:effectLst/>
              </a:rPr>
              <a:t>Doubtless thou art our father, …</a:t>
            </a:r>
            <a:r>
              <a:rPr lang="en-US" sz="3600" b="0" i="0" dirty="0">
                <a:solidFill>
                  <a:srgbClr val="0C0D0E"/>
                </a:solidFill>
                <a:effectLst/>
              </a:rPr>
              <a:t>".</a:t>
            </a:r>
          </a:p>
          <a:p>
            <a:pPr algn="l" fontAlgn="base">
              <a:buFont typeface="Arial" panose="020B0604020202020204" pitchFamily="34" charset="0"/>
              <a:buChar char="•"/>
            </a:pPr>
            <a:r>
              <a:rPr lang="en-US" sz="3600" b="1" i="0" dirty="0">
                <a:solidFill>
                  <a:srgbClr val="0C0D0E"/>
                </a:solidFill>
                <a:effectLst/>
              </a:rPr>
              <a:t>Isaiah 64:8</a:t>
            </a:r>
            <a:r>
              <a:rPr lang="en-US" sz="3600" b="0" i="0" dirty="0">
                <a:solidFill>
                  <a:srgbClr val="0C0D0E"/>
                </a:solidFill>
                <a:effectLst/>
              </a:rPr>
              <a:t> — "</a:t>
            </a:r>
            <a:r>
              <a:rPr lang="en-US" sz="3600" b="0" i="1" dirty="0">
                <a:solidFill>
                  <a:srgbClr val="0C0D0E"/>
                </a:solidFill>
                <a:effectLst/>
              </a:rPr>
              <a:t>But now, O LORD, thou art our father; …</a:t>
            </a:r>
            <a:r>
              <a:rPr lang="en-US" sz="3600" b="0" i="0" dirty="0">
                <a:solidFill>
                  <a:srgbClr val="0C0D0E"/>
                </a:solidFill>
                <a:effectLst/>
              </a:rPr>
              <a:t>".</a:t>
            </a:r>
          </a:p>
          <a:p>
            <a:pPr algn="l" fontAlgn="base">
              <a:buFont typeface="Arial" panose="020B0604020202020204" pitchFamily="34" charset="0"/>
              <a:buChar char="•"/>
            </a:pPr>
            <a:r>
              <a:rPr lang="en-US" sz="3600" b="1" i="0" dirty="0">
                <a:solidFill>
                  <a:srgbClr val="0C0D0E"/>
                </a:solidFill>
                <a:effectLst/>
              </a:rPr>
              <a:t>Jeremiah 31:9</a:t>
            </a:r>
            <a:r>
              <a:rPr lang="en-US" sz="3600" b="0" i="0" dirty="0">
                <a:solidFill>
                  <a:srgbClr val="0C0D0E"/>
                </a:solidFill>
                <a:effectLst/>
              </a:rPr>
              <a:t> — "</a:t>
            </a:r>
            <a:r>
              <a:rPr lang="en-US" sz="3600" b="0" i="1" dirty="0">
                <a:solidFill>
                  <a:srgbClr val="0C0D0E"/>
                </a:solidFill>
                <a:effectLst/>
              </a:rPr>
              <a:t>I am a father to Israel, and Ephraim is my firstborn</a:t>
            </a:r>
            <a:r>
              <a:rPr lang="en-US" sz="3600" b="0" i="0" dirty="0">
                <a:solidFill>
                  <a:srgbClr val="0C0D0E"/>
                </a:solidFill>
                <a:effectLst/>
              </a:rPr>
              <a:t>".</a:t>
            </a:r>
          </a:p>
          <a:p>
            <a:pPr algn="l" fontAlgn="base">
              <a:buFont typeface="Arial" panose="020B0604020202020204" pitchFamily="34" charset="0"/>
              <a:buChar char="•"/>
            </a:pPr>
            <a:r>
              <a:rPr lang="en-US" sz="3600" b="1" i="0" dirty="0">
                <a:solidFill>
                  <a:srgbClr val="0C0D0E"/>
                </a:solidFill>
                <a:effectLst/>
              </a:rPr>
              <a:t>Malachi 1:6</a:t>
            </a:r>
            <a:r>
              <a:rPr lang="en-US" sz="3600" b="0" i="0" dirty="0">
                <a:solidFill>
                  <a:srgbClr val="0C0D0E"/>
                </a:solidFill>
                <a:effectLst/>
              </a:rPr>
              <a:t> — "</a:t>
            </a:r>
            <a:r>
              <a:rPr lang="en-US" sz="3600" b="0" i="1" dirty="0">
                <a:solidFill>
                  <a:srgbClr val="0C0D0E"/>
                </a:solidFill>
                <a:effectLst/>
              </a:rPr>
              <a:t>A son </a:t>
            </a:r>
            <a:r>
              <a:rPr lang="en-US" sz="3600" b="0" i="1" dirty="0" err="1">
                <a:solidFill>
                  <a:srgbClr val="0C0D0E"/>
                </a:solidFill>
                <a:effectLst/>
              </a:rPr>
              <a:t>honoureth</a:t>
            </a:r>
            <a:r>
              <a:rPr lang="en-US" sz="3600" b="0" i="1" dirty="0">
                <a:solidFill>
                  <a:srgbClr val="0C0D0E"/>
                </a:solidFill>
                <a:effectLst/>
              </a:rPr>
              <a:t> his father, and a servant his master: if then I be a father, where is mine </a:t>
            </a:r>
            <a:r>
              <a:rPr lang="en-US" sz="3600" b="0" i="1" dirty="0" err="1">
                <a:solidFill>
                  <a:srgbClr val="0C0D0E"/>
                </a:solidFill>
                <a:effectLst/>
              </a:rPr>
              <a:t>honour</a:t>
            </a:r>
            <a:r>
              <a:rPr lang="en-US" sz="3600" b="0" i="1" dirty="0">
                <a:solidFill>
                  <a:srgbClr val="0C0D0E"/>
                </a:solidFill>
                <a:effectLst/>
              </a:rPr>
              <a:t>?</a:t>
            </a:r>
            <a:r>
              <a:rPr lang="en-US" sz="3600" b="0" i="0" dirty="0">
                <a:solidFill>
                  <a:srgbClr val="0C0D0E"/>
                </a:solidFill>
                <a:effectLst/>
              </a:rPr>
              <a:t>"</a:t>
            </a:r>
          </a:p>
          <a:p>
            <a:pPr algn="l" fontAlgn="base">
              <a:buFont typeface="Arial" panose="020B0604020202020204" pitchFamily="34" charset="0"/>
              <a:buChar char="•"/>
            </a:pPr>
            <a:r>
              <a:rPr lang="en-US" sz="3600" b="1" i="0" dirty="0">
                <a:solidFill>
                  <a:srgbClr val="0C0D0E"/>
                </a:solidFill>
                <a:effectLst/>
              </a:rPr>
              <a:t>Malachi 2:10</a:t>
            </a:r>
            <a:r>
              <a:rPr lang="en-US" sz="3600" b="0" i="0" dirty="0">
                <a:solidFill>
                  <a:srgbClr val="0C0D0E"/>
                </a:solidFill>
                <a:effectLst/>
              </a:rPr>
              <a:t> — "</a:t>
            </a:r>
            <a:r>
              <a:rPr lang="en-US" sz="3600" b="0" i="1" dirty="0">
                <a:solidFill>
                  <a:srgbClr val="0C0D0E"/>
                </a:solidFill>
                <a:effectLst/>
              </a:rPr>
              <a:t>Have we not all one father? hath not one God created us?</a:t>
            </a:r>
            <a:r>
              <a:rPr lang="en-US" sz="3600" b="0" i="0" dirty="0">
                <a:solidFill>
                  <a:srgbClr val="0C0D0E"/>
                </a:solidFill>
                <a:effectLst/>
              </a:rPr>
              <a:t>"</a:t>
            </a:r>
          </a:p>
          <a:p>
            <a:pPr marL="0" indent="0">
              <a:buNone/>
            </a:pPr>
            <a:endParaRPr lang="en-US" dirty="0"/>
          </a:p>
        </p:txBody>
      </p:sp>
    </p:spTree>
    <p:extLst>
      <p:ext uri="{BB962C8B-B14F-4D97-AF65-F5344CB8AC3E}">
        <p14:creationId xmlns:p14="http://schemas.microsoft.com/office/powerpoint/2010/main" val="348670040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BA3F8-0D0E-B5FD-7535-11CEE0775A71}"/>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59BCF0A-DFCD-DC38-EB68-53DF6890AF72}"/>
              </a:ext>
            </a:extLst>
          </p:cNvPr>
          <p:cNvSpPr>
            <a:spLocks noGrp="1"/>
          </p:cNvSpPr>
          <p:nvPr>
            <p:ph idx="1"/>
          </p:nvPr>
        </p:nvSpPr>
        <p:spPr>
          <a:xfrm>
            <a:off x="0" y="0"/>
            <a:ext cx="12192000" cy="6858000"/>
          </a:xfrm>
        </p:spPr>
        <p:txBody>
          <a:bodyPr>
            <a:normAutofit lnSpcReduction="10000"/>
          </a:bodyPr>
          <a:lstStyle/>
          <a:p>
            <a:pPr marL="0" indent="0" algn="l" fontAlgn="base">
              <a:buNone/>
            </a:pPr>
            <a:r>
              <a:rPr lang="en-US" sz="3600" b="0" i="0" dirty="0">
                <a:solidFill>
                  <a:srgbClr val="0C0D0E"/>
                </a:solidFill>
                <a:effectLst/>
              </a:rPr>
              <a:t>People are referred to as children of God:</a:t>
            </a:r>
          </a:p>
          <a:p>
            <a:pPr algn="l" fontAlgn="base">
              <a:buFont typeface="Arial" panose="020B0604020202020204" pitchFamily="34" charset="0"/>
              <a:buChar char="•"/>
            </a:pPr>
            <a:r>
              <a:rPr lang="en-US" sz="3600" b="1" i="0" dirty="0">
                <a:solidFill>
                  <a:srgbClr val="0C0D0E"/>
                </a:solidFill>
                <a:effectLst/>
              </a:rPr>
              <a:t>Exodus 4:22,23</a:t>
            </a:r>
            <a:r>
              <a:rPr lang="en-US" sz="3600" b="0" i="0" dirty="0">
                <a:solidFill>
                  <a:srgbClr val="0C0D0E"/>
                </a:solidFill>
                <a:effectLst/>
              </a:rPr>
              <a:t> — "</a:t>
            </a:r>
            <a:r>
              <a:rPr lang="en-US" sz="3600" b="0" i="1" dirty="0">
                <a:solidFill>
                  <a:srgbClr val="0C0D0E"/>
                </a:solidFill>
                <a:effectLst/>
              </a:rPr>
              <a:t>Thus saith the LORD, Israel is my son, even my firstborn</a:t>
            </a:r>
            <a:r>
              <a:rPr lang="en-US" sz="3600" b="0" i="0" dirty="0">
                <a:solidFill>
                  <a:srgbClr val="0C0D0E"/>
                </a:solidFill>
                <a:effectLst/>
              </a:rPr>
              <a:t>"</a:t>
            </a:r>
          </a:p>
          <a:p>
            <a:pPr algn="l" fontAlgn="base">
              <a:buFont typeface="Arial" panose="020B0604020202020204" pitchFamily="34" charset="0"/>
              <a:buChar char="•"/>
            </a:pPr>
            <a:r>
              <a:rPr lang="en-US" sz="3600" b="1" i="0" dirty="0">
                <a:solidFill>
                  <a:srgbClr val="0C0D0E"/>
                </a:solidFill>
                <a:effectLst/>
              </a:rPr>
              <a:t>Deuteronomy 14:1</a:t>
            </a:r>
            <a:r>
              <a:rPr lang="en-US" sz="3600" b="0" i="0" dirty="0">
                <a:solidFill>
                  <a:srgbClr val="0C0D0E"/>
                </a:solidFill>
                <a:effectLst/>
              </a:rPr>
              <a:t> — "</a:t>
            </a:r>
            <a:r>
              <a:rPr lang="en-US" sz="3600" b="0" i="1" dirty="0">
                <a:solidFill>
                  <a:srgbClr val="0C0D0E"/>
                </a:solidFill>
                <a:effectLst/>
              </a:rPr>
              <a:t>Ye are the children of the LORD your God</a:t>
            </a:r>
            <a:r>
              <a:rPr lang="en-US" sz="3600" b="0" i="0" dirty="0">
                <a:solidFill>
                  <a:srgbClr val="0C0D0E"/>
                </a:solidFill>
                <a:effectLst/>
              </a:rPr>
              <a:t>".</a:t>
            </a:r>
          </a:p>
          <a:p>
            <a:pPr algn="l" fontAlgn="base">
              <a:buFont typeface="Arial" panose="020B0604020202020204" pitchFamily="34" charset="0"/>
              <a:buChar char="•"/>
            </a:pPr>
            <a:r>
              <a:rPr lang="en-US" sz="3600" b="1" i="0" dirty="0">
                <a:solidFill>
                  <a:srgbClr val="0C0D0E"/>
                </a:solidFill>
                <a:effectLst/>
              </a:rPr>
              <a:t>Psalms 82:6</a:t>
            </a:r>
            <a:r>
              <a:rPr lang="en-US" sz="3600" b="0" i="0" dirty="0">
                <a:solidFill>
                  <a:srgbClr val="0C0D0E"/>
                </a:solidFill>
                <a:effectLst/>
              </a:rPr>
              <a:t> — "</a:t>
            </a:r>
            <a:r>
              <a:rPr lang="en-US" sz="3600" b="0" i="1" dirty="0">
                <a:solidFill>
                  <a:srgbClr val="0C0D0E"/>
                </a:solidFill>
                <a:effectLst/>
              </a:rPr>
              <a:t>I have said, Ye are gods; and all of you are children of the most High</a:t>
            </a:r>
            <a:r>
              <a:rPr lang="en-US" sz="3600" b="0" i="0" dirty="0">
                <a:solidFill>
                  <a:srgbClr val="0C0D0E"/>
                </a:solidFill>
                <a:effectLst/>
              </a:rPr>
              <a:t>".</a:t>
            </a:r>
          </a:p>
          <a:p>
            <a:pPr algn="l" fontAlgn="base">
              <a:buFont typeface="Arial" panose="020B0604020202020204" pitchFamily="34" charset="0"/>
              <a:buChar char="•"/>
            </a:pPr>
            <a:r>
              <a:rPr lang="en-US" sz="3600" b="1" i="0" dirty="0">
                <a:solidFill>
                  <a:srgbClr val="0C0D0E"/>
                </a:solidFill>
                <a:effectLst/>
              </a:rPr>
              <a:t>Isaiah 1:2</a:t>
            </a:r>
            <a:r>
              <a:rPr lang="en-US" sz="3600" b="0" i="0" dirty="0">
                <a:solidFill>
                  <a:srgbClr val="0C0D0E"/>
                </a:solidFill>
                <a:effectLst/>
              </a:rPr>
              <a:t> — "</a:t>
            </a:r>
            <a:r>
              <a:rPr lang="en-US" sz="3600" b="0" i="1" dirty="0">
                <a:solidFill>
                  <a:srgbClr val="0C0D0E"/>
                </a:solidFill>
                <a:effectLst/>
              </a:rPr>
              <a:t>the LORD hath spoken, I have nourished and brought up children, and they have rebelled against me.</a:t>
            </a:r>
            <a:r>
              <a:rPr lang="en-US" sz="3600" b="0" i="0" dirty="0">
                <a:solidFill>
                  <a:srgbClr val="0C0D0E"/>
                </a:solidFill>
                <a:effectLst/>
              </a:rPr>
              <a:t>"</a:t>
            </a:r>
          </a:p>
          <a:p>
            <a:pPr algn="l" fontAlgn="base">
              <a:buFont typeface="Arial" panose="020B0604020202020204" pitchFamily="34" charset="0"/>
              <a:buChar char="•"/>
            </a:pPr>
            <a:r>
              <a:rPr lang="en-US" sz="3600" b="1" i="0" dirty="0">
                <a:solidFill>
                  <a:srgbClr val="0C0D0E"/>
                </a:solidFill>
                <a:effectLst/>
              </a:rPr>
              <a:t>Hosea 1:10</a:t>
            </a:r>
            <a:r>
              <a:rPr lang="en-US" sz="3600" b="0" i="0" dirty="0">
                <a:solidFill>
                  <a:srgbClr val="0C0D0E"/>
                </a:solidFill>
                <a:effectLst/>
              </a:rPr>
              <a:t> — "</a:t>
            </a:r>
            <a:r>
              <a:rPr lang="en-US" sz="3600" b="0" i="1" dirty="0">
                <a:solidFill>
                  <a:srgbClr val="0C0D0E"/>
                </a:solidFill>
                <a:effectLst/>
              </a:rPr>
              <a:t>it shall be said unto them, Ye are the sons of the living God.</a:t>
            </a:r>
            <a:r>
              <a:rPr lang="en-US" sz="3600" b="0" i="0" dirty="0">
                <a:solidFill>
                  <a:srgbClr val="0C0D0E"/>
                </a:solidFill>
                <a:effectLst/>
              </a:rPr>
              <a:t>"</a:t>
            </a:r>
          </a:p>
          <a:p>
            <a:pPr algn="l" fontAlgn="base">
              <a:buFont typeface="Arial" panose="020B0604020202020204" pitchFamily="34" charset="0"/>
              <a:buChar char="•"/>
            </a:pPr>
            <a:r>
              <a:rPr lang="en-US" sz="3600" b="1" i="0" dirty="0">
                <a:solidFill>
                  <a:srgbClr val="0C0D0E"/>
                </a:solidFill>
                <a:effectLst/>
              </a:rPr>
              <a:t>Hosea 11:1</a:t>
            </a:r>
            <a:r>
              <a:rPr lang="en-US" sz="3600" b="0" i="0" dirty="0">
                <a:solidFill>
                  <a:srgbClr val="0C0D0E"/>
                </a:solidFill>
                <a:effectLst/>
              </a:rPr>
              <a:t> — "</a:t>
            </a:r>
            <a:r>
              <a:rPr lang="en-US" sz="3600" b="0" i="1" dirty="0">
                <a:solidFill>
                  <a:srgbClr val="0C0D0E"/>
                </a:solidFill>
                <a:effectLst/>
              </a:rPr>
              <a:t>When Israel was a child, then I loved him, and called my son out of Egypt.</a:t>
            </a:r>
            <a:r>
              <a:rPr lang="en-US" sz="3600" b="0" i="0" dirty="0">
                <a:solidFill>
                  <a:srgbClr val="0C0D0E"/>
                </a:solidFill>
                <a:effectLst/>
              </a:rPr>
              <a:t>"</a:t>
            </a:r>
          </a:p>
        </p:txBody>
      </p:sp>
    </p:spTree>
    <p:extLst>
      <p:ext uri="{BB962C8B-B14F-4D97-AF65-F5344CB8AC3E}">
        <p14:creationId xmlns:p14="http://schemas.microsoft.com/office/powerpoint/2010/main" val="29348348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33B392-22D4-1CE7-0294-705C15AC7F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C88F6F-0E94-AC42-B0AD-0359615F343A}"/>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7C3D4FB-939B-7677-6865-9AA60D45B953}"/>
              </a:ext>
            </a:extLst>
          </p:cNvPr>
          <p:cNvSpPr>
            <a:spLocks noGrp="1"/>
          </p:cNvSpPr>
          <p:nvPr>
            <p:ph idx="1"/>
          </p:nvPr>
        </p:nvSpPr>
        <p:spPr>
          <a:xfrm>
            <a:off x="534838" y="1142348"/>
            <a:ext cx="10818962" cy="5034615"/>
          </a:xfrm>
        </p:spPr>
        <p:txBody>
          <a:bodyPr>
            <a:normAutofit/>
          </a:bodyPr>
          <a:lstStyle/>
          <a:p>
            <a:pPr marL="0" indent="0">
              <a:buNone/>
            </a:pPr>
            <a:r>
              <a:rPr lang="en-US" sz="3600" b="0" i="0" dirty="0">
                <a:solidFill>
                  <a:srgbClr val="01103A"/>
                </a:solidFill>
                <a:effectLst/>
              </a:rPr>
              <a:t>Gal 3[26] For you are all sons of God through faith </a:t>
            </a:r>
            <a:r>
              <a:rPr lang="en-US" sz="3600" b="0" u="sng" dirty="0">
                <a:solidFill>
                  <a:srgbClr val="01103A"/>
                </a:solidFill>
                <a:effectLst/>
              </a:rPr>
              <a:t>in Christ Jesus</a:t>
            </a:r>
            <a:r>
              <a:rPr lang="en-US" sz="3600" b="0" i="0" dirty="0">
                <a:solidFill>
                  <a:srgbClr val="01103A"/>
                </a:solidFill>
                <a:effectLst/>
              </a:rPr>
              <a:t>. [27] For all of you who were baptized </a:t>
            </a:r>
            <a:r>
              <a:rPr lang="en-US" sz="3600" b="0" i="0" u="sng" dirty="0">
                <a:solidFill>
                  <a:srgbClr val="01103A"/>
                </a:solidFill>
                <a:effectLst/>
              </a:rPr>
              <a:t>into Christ</a:t>
            </a:r>
            <a:r>
              <a:rPr lang="en-US" sz="3600" b="0" i="0" dirty="0">
                <a:solidFill>
                  <a:srgbClr val="01103A"/>
                </a:solidFill>
                <a:effectLst/>
              </a:rPr>
              <a:t> have clothed yourselves </a:t>
            </a:r>
            <a:r>
              <a:rPr lang="en-US" sz="3600" b="0" i="0" u="sng" dirty="0">
                <a:solidFill>
                  <a:srgbClr val="01103A"/>
                </a:solidFill>
                <a:effectLst/>
              </a:rPr>
              <a:t>with Christ</a:t>
            </a:r>
            <a:r>
              <a:rPr lang="en-US" sz="3600" b="0" i="0" dirty="0">
                <a:solidFill>
                  <a:srgbClr val="01103A"/>
                </a:solidFill>
                <a:effectLst/>
              </a:rPr>
              <a:t>. [28] There is neither Jew nor Greek, there is neither slave nor free, there is neither male nor female; for you are all one </a:t>
            </a:r>
            <a:r>
              <a:rPr lang="en-US" sz="3600" b="0" i="0" u="sng" dirty="0">
                <a:solidFill>
                  <a:srgbClr val="01103A"/>
                </a:solidFill>
                <a:effectLst/>
              </a:rPr>
              <a:t>in Christ Jesus</a:t>
            </a:r>
            <a:r>
              <a:rPr lang="en-US" sz="3600" b="0" i="0" dirty="0">
                <a:solidFill>
                  <a:srgbClr val="01103A"/>
                </a:solidFill>
                <a:effectLst/>
              </a:rPr>
              <a:t>. [29] And if you belong </a:t>
            </a:r>
            <a:r>
              <a:rPr lang="en-US" sz="3600" b="0" i="0" u="sng" dirty="0">
                <a:solidFill>
                  <a:srgbClr val="01103A"/>
                </a:solidFill>
                <a:effectLst/>
              </a:rPr>
              <a:t>to Christ</a:t>
            </a:r>
            <a:r>
              <a:rPr lang="en-US" sz="3600" b="0" i="0" dirty="0">
                <a:solidFill>
                  <a:srgbClr val="01103A"/>
                </a:solidFill>
                <a:effectLst/>
              </a:rPr>
              <a:t>, then you are Abraham’s descendants, heirs according to promise.</a:t>
            </a:r>
            <a:endParaRPr lang="en-US" sz="3600" dirty="0"/>
          </a:p>
        </p:txBody>
      </p:sp>
    </p:spTree>
    <p:extLst>
      <p:ext uri="{BB962C8B-B14F-4D97-AF65-F5344CB8AC3E}">
        <p14:creationId xmlns:p14="http://schemas.microsoft.com/office/powerpoint/2010/main" val="2176145018"/>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D08F5-272A-E648-6F3B-AE43689C08CB}"/>
              </a:ext>
            </a:extLst>
          </p:cNvPr>
          <p:cNvSpPr>
            <a:spLocks noGrp="1"/>
          </p:cNvSpPr>
          <p:nvPr>
            <p:ph type="title"/>
          </p:nvPr>
        </p:nvSpPr>
        <p:spPr>
          <a:xfrm>
            <a:off x="838200" y="365125"/>
            <a:ext cx="10515600" cy="4894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3511139-BAD8-FC97-4896-8E733003D72A}"/>
              </a:ext>
            </a:extLst>
          </p:cNvPr>
          <p:cNvSpPr>
            <a:spLocks noGrp="1"/>
          </p:cNvSpPr>
          <p:nvPr>
            <p:ph idx="1"/>
          </p:nvPr>
        </p:nvSpPr>
        <p:spPr>
          <a:xfrm>
            <a:off x="77638" y="511952"/>
            <a:ext cx="12114362" cy="6346047"/>
          </a:xfrm>
        </p:spPr>
        <p:txBody>
          <a:bodyPr>
            <a:normAutofit/>
          </a:bodyPr>
          <a:lstStyle/>
          <a:p>
            <a:pPr marL="0" indent="0">
              <a:buNone/>
            </a:pPr>
            <a:r>
              <a:rPr lang="en-US" sz="3600" b="0" i="0" dirty="0">
                <a:solidFill>
                  <a:srgbClr val="01103A"/>
                </a:solidFill>
                <a:effectLst/>
              </a:rPr>
              <a:t>Gal 3[26] For you are all sons of God through faith </a:t>
            </a:r>
            <a:r>
              <a:rPr lang="en-US" sz="3600" b="0" dirty="0">
                <a:solidFill>
                  <a:srgbClr val="01103A"/>
                </a:solidFill>
                <a:effectLst/>
              </a:rPr>
              <a:t>in Christ Jesus</a:t>
            </a:r>
            <a:r>
              <a:rPr lang="en-US" sz="3600" b="0" i="0" dirty="0">
                <a:solidFill>
                  <a:srgbClr val="01103A"/>
                </a:solidFill>
                <a:effectLst/>
              </a:rPr>
              <a:t>. [27] For all of you who were baptized into Christ have clothed yourselves with Christ. </a:t>
            </a:r>
          </a:p>
          <a:p>
            <a:pPr marL="0" indent="0">
              <a:buNone/>
            </a:pPr>
            <a:r>
              <a:rPr lang="en-US" sz="3600" dirty="0">
                <a:solidFill>
                  <a:srgbClr val="01103A"/>
                </a:solidFill>
              </a:rPr>
              <a:t>This sonship of God is in Christ; it is not in ourselves. The doctrine of God as the universal Father was not taught by Christ nor by his apostles. God is indeed the universal Creator, having brought all things into existence, and the universal King, ruling and sustaining all that He has made. But He is the Father only of our Lord Jesus Christ and of those whom He adopts into His family through Christ. </a:t>
            </a:r>
          </a:p>
          <a:p>
            <a:pPr marL="0" indent="0">
              <a:buNone/>
            </a:pPr>
            <a:r>
              <a:rPr lang="en-US" sz="3600" dirty="0">
                <a:solidFill>
                  <a:srgbClr val="01103A"/>
                </a:solidFill>
              </a:rPr>
              <a:t>Faith secures the union; baptism signifies it outwardly and visibly. Stott</a:t>
            </a:r>
            <a:endParaRPr lang="en-US" sz="3600" dirty="0"/>
          </a:p>
        </p:txBody>
      </p:sp>
    </p:spTree>
    <p:extLst>
      <p:ext uri="{BB962C8B-B14F-4D97-AF65-F5344CB8AC3E}">
        <p14:creationId xmlns:p14="http://schemas.microsoft.com/office/powerpoint/2010/main" val="2353029173"/>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F169F-9B8F-6F39-7412-D925A8A77681}"/>
              </a:ext>
            </a:extLst>
          </p:cNvPr>
          <p:cNvSpPr>
            <a:spLocks noGrp="1"/>
          </p:cNvSpPr>
          <p:nvPr>
            <p:ph type="title"/>
          </p:nvPr>
        </p:nvSpPr>
        <p:spPr>
          <a:xfrm>
            <a:off x="838200" y="36512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143239FB-F041-C981-7E55-85CDAA33A6F5}"/>
              </a:ext>
            </a:extLst>
          </p:cNvPr>
          <p:cNvSpPr>
            <a:spLocks noGrp="1"/>
          </p:cNvSpPr>
          <p:nvPr>
            <p:ph idx="1"/>
          </p:nvPr>
        </p:nvSpPr>
        <p:spPr>
          <a:xfrm>
            <a:off x="0" y="0"/>
            <a:ext cx="12192000" cy="6858000"/>
          </a:xfrm>
        </p:spPr>
        <p:txBody>
          <a:bodyPr>
            <a:noAutofit/>
          </a:bodyPr>
          <a:lstStyle/>
          <a:p>
            <a:pPr marL="0" indent="0">
              <a:buNone/>
            </a:pPr>
            <a:r>
              <a:rPr lang="en-US" sz="3600" dirty="0"/>
              <a:t>To “put on Christ” may be understood in two ways, according to the Law and according to the Gospel. According to the Law as in Romans 13:14, “Put ye on the Lord Jesus Christ,” which means to follow the example of Christ. To put on Christ according to the Gospel means to clothe oneself with the righteousness, wisdom, power, life, and Spirit of Christ. By nature we are clad in the garb of Adam. This garb Paul likes to call “the old man.” Before we can become the children of God this old man must be put off, as Paul says, Ephesians 4:22. The garment of Adam must come off like soiled clothes. Of course, it is not as simple as changing one’s clothes. But God makes it simple. He clothes us with the righteousness of Christ by means of Baptism, as the Apostle says in this verse: “As many of you as have been baptized into Christ have put on Christ.” Luther, p164</a:t>
            </a:r>
          </a:p>
        </p:txBody>
      </p:sp>
    </p:spTree>
    <p:extLst>
      <p:ext uri="{BB962C8B-B14F-4D97-AF65-F5344CB8AC3E}">
        <p14:creationId xmlns:p14="http://schemas.microsoft.com/office/powerpoint/2010/main" val="22213489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60188-D56E-C52F-09CD-8A9A5093991C}"/>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30EA44E-F852-E18E-E779-7A08BD97985B}"/>
              </a:ext>
            </a:extLst>
          </p:cNvPr>
          <p:cNvSpPr>
            <a:spLocks noGrp="1"/>
          </p:cNvSpPr>
          <p:nvPr>
            <p:ph idx="1"/>
          </p:nvPr>
        </p:nvSpPr>
        <p:spPr>
          <a:xfrm>
            <a:off x="838200" y="750497"/>
            <a:ext cx="10515600" cy="5684809"/>
          </a:xfrm>
        </p:spPr>
        <p:txBody>
          <a:bodyPr>
            <a:noAutofit/>
          </a:bodyPr>
          <a:lstStyle/>
          <a:p>
            <a:pPr marL="0" indent="0">
              <a:buNone/>
            </a:pPr>
            <a:r>
              <a:rPr lang="en-US" sz="4000" dirty="0"/>
              <a:t>“When I first took over the defense of the gospel, I remembered what Doctor </a:t>
            </a:r>
            <a:r>
              <a:rPr lang="en-US" sz="4000" dirty="0" err="1"/>
              <a:t>Staupitz</a:t>
            </a:r>
            <a:r>
              <a:rPr lang="en-US" sz="4000" dirty="0"/>
              <a:t> said to me. ‘I like it well,’ he said, ‘that the doctrine you proclaim gives glory to God alone and none to man. For never can too much glory, goodness and mercy be ascribed to God.’ These words of the worthy Doctor comforted and confirmed me. The gospel is true because it deprives men of all glory, wisdom and righteousness and turns over all honor to the Creator alone.” Luther, p33</a:t>
            </a:r>
          </a:p>
        </p:txBody>
      </p:sp>
    </p:spTree>
    <p:extLst>
      <p:ext uri="{BB962C8B-B14F-4D97-AF65-F5344CB8AC3E}">
        <p14:creationId xmlns:p14="http://schemas.microsoft.com/office/powerpoint/2010/main" val="2012617709"/>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F4B9E-E060-4A1D-5B6E-94EB6880ADB7}"/>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FC506BA-4DEF-072C-7339-024488A8BDB7}"/>
              </a:ext>
            </a:extLst>
          </p:cNvPr>
          <p:cNvSpPr>
            <a:spLocks noGrp="1"/>
          </p:cNvSpPr>
          <p:nvPr>
            <p:ph idx="1"/>
          </p:nvPr>
        </p:nvSpPr>
        <p:spPr>
          <a:xfrm>
            <a:off x="838200" y="410844"/>
            <a:ext cx="10515600" cy="5766119"/>
          </a:xfrm>
        </p:spPr>
        <p:txBody>
          <a:bodyPr>
            <a:normAutofit/>
          </a:bodyPr>
          <a:lstStyle/>
          <a:p>
            <a:pPr marL="0" indent="0">
              <a:buNone/>
            </a:pPr>
            <a:r>
              <a:rPr lang="en-US" sz="3600" b="0" i="0" dirty="0">
                <a:solidFill>
                  <a:srgbClr val="01103A"/>
                </a:solidFill>
                <a:effectLst/>
              </a:rPr>
              <a:t>Gal 3[28] There is neither Jew nor Greek, there is neither slave nor free, there is neither male nor female; for you are all one in Christ Jesus.</a:t>
            </a:r>
          </a:p>
          <a:p>
            <a:pPr marL="0" indent="0">
              <a:buNone/>
            </a:pPr>
            <a:r>
              <a:rPr lang="en-US" sz="3600" dirty="0">
                <a:solidFill>
                  <a:srgbClr val="01103A"/>
                </a:solidFill>
              </a:rPr>
              <a:t>There is </a:t>
            </a:r>
            <a:r>
              <a:rPr lang="en-US" sz="3600" u="sng" dirty="0">
                <a:solidFill>
                  <a:srgbClr val="01103A"/>
                </a:solidFill>
              </a:rPr>
              <a:t>no distinction of race</a:t>
            </a:r>
            <a:r>
              <a:rPr lang="en-US" sz="3600" dirty="0">
                <a:solidFill>
                  <a:srgbClr val="01103A"/>
                </a:solidFill>
              </a:rPr>
              <a:t>. We are equal, equal in our need of salvation, equal in our inability to earn or deserve it, and equal in the fact that God offers it freely to us in Christ. </a:t>
            </a:r>
          </a:p>
          <a:p>
            <a:pPr marL="0" indent="0">
              <a:buNone/>
            </a:pPr>
            <a:r>
              <a:rPr lang="en-US" sz="3600" dirty="0">
                <a:solidFill>
                  <a:srgbClr val="01103A"/>
                </a:solidFill>
              </a:rPr>
              <a:t>Once we have received it, our equality is transformed into a fellowship, the brotherhood which only Christ can create.</a:t>
            </a:r>
            <a:endParaRPr lang="en-US" sz="3600" dirty="0"/>
          </a:p>
        </p:txBody>
      </p:sp>
    </p:spTree>
    <p:extLst>
      <p:ext uri="{BB962C8B-B14F-4D97-AF65-F5344CB8AC3E}">
        <p14:creationId xmlns:p14="http://schemas.microsoft.com/office/powerpoint/2010/main" val="3562347317"/>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46A55-F698-3D10-65B4-86D5D2BFBCEC}"/>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095DDE2-64A5-0ED2-997A-4E1B9CF5F3AD}"/>
              </a:ext>
            </a:extLst>
          </p:cNvPr>
          <p:cNvSpPr>
            <a:spLocks noGrp="1"/>
          </p:cNvSpPr>
          <p:nvPr>
            <p:ph idx="1"/>
          </p:nvPr>
        </p:nvSpPr>
        <p:spPr>
          <a:xfrm>
            <a:off x="646981" y="365125"/>
            <a:ext cx="10706819" cy="6127750"/>
          </a:xfrm>
        </p:spPr>
        <p:txBody>
          <a:bodyPr>
            <a:noAutofit/>
          </a:bodyPr>
          <a:lstStyle/>
          <a:p>
            <a:pPr marL="0" indent="0">
              <a:buNone/>
            </a:pPr>
            <a:r>
              <a:rPr lang="en-US" sz="3600" b="0" i="0" dirty="0">
                <a:solidFill>
                  <a:srgbClr val="01103A"/>
                </a:solidFill>
                <a:effectLst/>
              </a:rPr>
              <a:t>Gal 3[28] There is neither Jew nor Greek, there is neither slave nor free, there is neither male nor female; for you are all one in Christ Jesus.</a:t>
            </a:r>
          </a:p>
          <a:p>
            <a:pPr marL="0" indent="0">
              <a:buNone/>
            </a:pPr>
            <a:r>
              <a:rPr lang="en-US" sz="3600" dirty="0"/>
              <a:t>There is </a:t>
            </a:r>
            <a:r>
              <a:rPr lang="en-US" sz="3600" u="sng" dirty="0"/>
              <a:t>no distinction of rank</a:t>
            </a:r>
            <a:r>
              <a:rPr lang="en-US" sz="3600" dirty="0"/>
              <a:t>, neither slave nor free.</a:t>
            </a:r>
          </a:p>
          <a:p>
            <a:pPr marL="0" indent="0">
              <a:buNone/>
            </a:pPr>
            <a:r>
              <a:rPr lang="en-US" sz="3600" dirty="0"/>
              <a:t>Nearly every society in the history of the world has developed its class or caste system. But in Christ snobbery is prohibited and class distinctions are rendered void. </a:t>
            </a:r>
          </a:p>
        </p:txBody>
      </p:sp>
    </p:spTree>
    <p:extLst>
      <p:ext uri="{BB962C8B-B14F-4D97-AF65-F5344CB8AC3E}">
        <p14:creationId xmlns:p14="http://schemas.microsoft.com/office/powerpoint/2010/main" val="4145676949"/>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BEC34-C83F-62E9-20BE-16CA93B44E91}"/>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2EF4D95A-96EC-FD0E-8470-915F95A86B1B}"/>
              </a:ext>
            </a:extLst>
          </p:cNvPr>
          <p:cNvSpPr>
            <a:spLocks noGrp="1"/>
          </p:cNvSpPr>
          <p:nvPr>
            <p:ph idx="1"/>
          </p:nvPr>
        </p:nvSpPr>
        <p:spPr>
          <a:xfrm>
            <a:off x="646982" y="508959"/>
            <a:ext cx="10706818" cy="5668004"/>
          </a:xfrm>
        </p:spPr>
        <p:txBody>
          <a:bodyPr/>
          <a:lstStyle/>
          <a:p>
            <a:pPr marL="0" indent="0">
              <a:buNone/>
            </a:pPr>
            <a:r>
              <a:rPr lang="en-US" sz="3600" b="0" i="0" dirty="0">
                <a:solidFill>
                  <a:srgbClr val="01103A"/>
                </a:solidFill>
                <a:effectLst/>
              </a:rPr>
              <a:t>Gal 3[28] There is neither Jew nor Greek, there is neither slave nor free, there is neither male nor female; for you are all one in Christ Jesus.</a:t>
            </a:r>
          </a:p>
          <a:p>
            <a:pPr marL="0" indent="0">
              <a:buNone/>
            </a:pPr>
            <a:endParaRPr lang="en-US" sz="3600" dirty="0"/>
          </a:p>
          <a:p>
            <a:pPr marL="0" indent="0">
              <a:buNone/>
            </a:pPr>
            <a:r>
              <a:rPr lang="en-US" sz="3600" dirty="0"/>
              <a:t>There is </a:t>
            </a:r>
            <a:r>
              <a:rPr lang="en-US" sz="3600" u="sng" dirty="0"/>
              <a:t>no distinction of sex</a:t>
            </a:r>
            <a:r>
              <a:rPr lang="en-US" sz="3600" dirty="0"/>
              <a:t>, neither male nor female.</a:t>
            </a:r>
          </a:p>
          <a:p>
            <a:pPr marL="0" indent="0">
              <a:buNone/>
            </a:pPr>
            <a:r>
              <a:rPr lang="en-US" sz="3600" dirty="0"/>
              <a:t>This assertion was made centuries in advance of the times. </a:t>
            </a:r>
          </a:p>
          <a:p>
            <a:pPr marL="0" indent="0">
              <a:buNone/>
            </a:pPr>
            <a:endParaRPr lang="en-US" dirty="0"/>
          </a:p>
        </p:txBody>
      </p:sp>
    </p:spTree>
    <p:extLst>
      <p:ext uri="{BB962C8B-B14F-4D97-AF65-F5344CB8AC3E}">
        <p14:creationId xmlns:p14="http://schemas.microsoft.com/office/powerpoint/2010/main" val="3035808462"/>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3E916-4E32-BF20-B5E2-DCF0E52DA5BF}"/>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86BB9DD-23F1-00DF-3B54-EC17D2B91B0F}"/>
              </a:ext>
            </a:extLst>
          </p:cNvPr>
          <p:cNvSpPr>
            <a:spLocks noGrp="1"/>
          </p:cNvSpPr>
          <p:nvPr>
            <p:ph idx="1"/>
          </p:nvPr>
        </p:nvSpPr>
        <p:spPr>
          <a:xfrm>
            <a:off x="759125" y="1666619"/>
            <a:ext cx="10594675" cy="4510344"/>
          </a:xfrm>
        </p:spPr>
        <p:txBody>
          <a:bodyPr/>
          <a:lstStyle/>
          <a:p>
            <a:pPr marL="0" indent="0">
              <a:buNone/>
            </a:pPr>
            <a:r>
              <a:rPr lang="en-US" sz="3600" dirty="0"/>
              <a:t>When it is said that Christ abolished such distinctions, it does not mean that they do not exist but that they do not matter, they no longer create barriers in fellowship.</a:t>
            </a:r>
          </a:p>
          <a:p>
            <a:pPr marL="0" indent="0">
              <a:buNone/>
            </a:pPr>
            <a:endParaRPr lang="en-US" dirty="0"/>
          </a:p>
        </p:txBody>
      </p:sp>
    </p:spTree>
    <p:extLst>
      <p:ext uri="{BB962C8B-B14F-4D97-AF65-F5344CB8AC3E}">
        <p14:creationId xmlns:p14="http://schemas.microsoft.com/office/powerpoint/2010/main" val="2858113018"/>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C36C8-034F-6120-8C4F-6CC94A9DC34B}"/>
              </a:ext>
            </a:extLst>
          </p:cNvPr>
          <p:cNvSpPr>
            <a:spLocks noGrp="1"/>
          </p:cNvSpPr>
          <p:nvPr>
            <p:ph type="title"/>
          </p:nvPr>
        </p:nvSpPr>
        <p:spPr>
          <a:xfrm>
            <a:off x="777815" y="278861"/>
            <a:ext cx="10515600" cy="1325563"/>
          </a:xfrm>
        </p:spPr>
        <p:txBody>
          <a:bodyPr/>
          <a:lstStyle/>
          <a:p>
            <a:endParaRPr lang="en-US" dirty="0"/>
          </a:p>
        </p:txBody>
      </p:sp>
      <p:sp>
        <p:nvSpPr>
          <p:cNvPr id="3" name="Content Placeholder 2">
            <a:extLst>
              <a:ext uri="{FF2B5EF4-FFF2-40B4-BE49-F238E27FC236}">
                <a16:creationId xmlns:a16="http://schemas.microsoft.com/office/drawing/2014/main" id="{240A9289-AA78-C0C9-14F6-CA59C888815A}"/>
              </a:ext>
            </a:extLst>
          </p:cNvPr>
          <p:cNvSpPr>
            <a:spLocks noGrp="1"/>
          </p:cNvSpPr>
          <p:nvPr>
            <p:ph idx="1"/>
          </p:nvPr>
        </p:nvSpPr>
        <p:spPr/>
        <p:txBody>
          <a:bodyPr>
            <a:normAutofit/>
          </a:bodyPr>
          <a:lstStyle/>
          <a:p>
            <a:pPr marL="0" indent="0">
              <a:buNone/>
            </a:pPr>
            <a:r>
              <a:rPr lang="en-US" sz="3600" dirty="0"/>
              <a:t>Every individual is either “under the law” or “in Christ. If we are “under the law,” our religion is a bondage. If we are “in Christ,” we have been set free. Our religion is characterized by promise, rather than by law. We must let Moses send us to Christ.</a:t>
            </a:r>
          </a:p>
        </p:txBody>
      </p:sp>
    </p:spTree>
    <p:extLst>
      <p:ext uri="{BB962C8B-B14F-4D97-AF65-F5344CB8AC3E}">
        <p14:creationId xmlns:p14="http://schemas.microsoft.com/office/powerpoint/2010/main" val="2498084797"/>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F925C-C097-E059-391E-993342E34135}"/>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F0FF261-7985-EC24-B281-175285F0781C}"/>
              </a:ext>
            </a:extLst>
          </p:cNvPr>
          <p:cNvSpPr>
            <a:spLocks noGrp="1"/>
          </p:cNvSpPr>
          <p:nvPr>
            <p:ph idx="1"/>
          </p:nvPr>
        </p:nvSpPr>
        <p:spPr>
          <a:xfrm>
            <a:off x="838200" y="1361235"/>
            <a:ext cx="10515600" cy="4815727"/>
          </a:xfrm>
        </p:spPr>
        <p:txBody>
          <a:bodyPr/>
          <a:lstStyle/>
          <a:p>
            <a:pPr marL="0" indent="0">
              <a:buNone/>
            </a:pPr>
            <a:r>
              <a:rPr lang="en-US" sz="3600" dirty="0"/>
              <a:t>What personal influences and concerns are in opposition to the unity found in Christ?</a:t>
            </a:r>
          </a:p>
          <a:p>
            <a:pPr marL="0" indent="0">
              <a:buNone/>
            </a:pPr>
            <a:r>
              <a:rPr lang="en-US" sz="3600" dirty="0"/>
              <a:t>How might our sense of identity be affected?</a:t>
            </a:r>
          </a:p>
          <a:p>
            <a:pPr marL="0" indent="0">
              <a:buNone/>
            </a:pPr>
            <a:r>
              <a:rPr lang="en-US" sz="3600" dirty="0"/>
              <a:t>How are our desires for recognition affected?</a:t>
            </a:r>
          </a:p>
          <a:p>
            <a:pPr marL="0" indent="0">
              <a:buNone/>
            </a:pPr>
            <a:r>
              <a:rPr lang="en-US" sz="3600" dirty="0"/>
              <a:t>What aspects of spiritual division, if not hierarchy are acceptable?</a:t>
            </a:r>
          </a:p>
          <a:p>
            <a:pPr marL="0" indent="0">
              <a:buNone/>
            </a:pPr>
            <a:endParaRPr lang="en-US" sz="3600" dirty="0"/>
          </a:p>
          <a:p>
            <a:pPr marL="0" indent="0">
              <a:buNone/>
            </a:pPr>
            <a:r>
              <a:rPr lang="en-US" dirty="0"/>
              <a:t> </a:t>
            </a:r>
          </a:p>
        </p:txBody>
      </p:sp>
    </p:spTree>
    <p:extLst>
      <p:ext uri="{BB962C8B-B14F-4D97-AF65-F5344CB8AC3E}">
        <p14:creationId xmlns:p14="http://schemas.microsoft.com/office/powerpoint/2010/main" val="209453598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45E613-B5DD-BFC5-DDB1-4284D564D4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B84D60-0D48-DED1-5B59-81D2B0C83BD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DDAFB0E-7EEF-2255-E320-C988C6900CE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8872760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9D92E-8CF9-A545-3A0E-590471936D1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6ECDEE6-D6E2-6A9F-8ECC-592781BAB72C}"/>
              </a:ext>
            </a:extLst>
          </p:cNvPr>
          <p:cNvSpPr>
            <a:spLocks noGrp="1"/>
          </p:cNvSpPr>
          <p:nvPr>
            <p:ph idx="1"/>
          </p:nvPr>
        </p:nvSpPr>
        <p:spPr/>
        <p:txBody>
          <a:bodyPr>
            <a:normAutofit/>
          </a:bodyPr>
          <a:lstStyle/>
          <a:p>
            <a:pPr marL="0" indent="0">
              <a:buNone/>
            </a:pPr>
            <a:r>
              <a:rPr lang="en-US" sz="4400" dirty="0"/>
              <a:t>				Lesson 6</a:t>
            </a:r>
          </a:p>
        </p:txBody>
      </p:sp>
    </p:spTree>
    <p:extLst>
      <p:ext uri="{BB962C8B-B14F-4D97-AF65-F5344CB8AC3E}">
        <p14:creationId xmlns:p14="http://schemas.microsoft.com/office/powerpoint/2010/main" val="1026950790"/>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779536-B5F5-E6AF-D0A1-D2384767DD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DC1540-687D-442F-8F56-705FFF9C1C05}"/>
              </a:ext>
            </a:extLst>
          </p:cNvPr>
          <p:cNvSpPr>
            <a:spLocks noGrp="1"/>
          </p:cNvSpPr>
          <p:nvPr>
            <p:ph type="title"/>
          </p:nvPr>
        </p:nvSpPr>
        <p:spPr>
          <a:xfrm>
            <a:off x="838200" y="365126"/>
            <a:ext cx="10515600" cy="315912"/>
          </a:xfrm>
        </p:spPr>
        <p:txBody>
          <a:bodyPr>
            <a:normAutofit fontScale="90000"/>
          </a:bodyPr>
          <a:lstStyle/>
          <a:p>
            <a:r>
              <a:rPr lang="en-US" b="1" dirty="0"/>
              <a:t>				Galatians 4</a:t>
            </a:r>
          </a:p>
        </p:txBody>
      </p:sp>
      <p:sp>
        <p:nvSpPr>
          <p:cNvPr id="3" name="Content Placeholder 2">
            <a:extLst>
              <a:ext uri="{FF2B5EF4-FFF2-40B4-BE49-F238E27FC236}">
                <a16:creationId xmlns:a16="http://schemas.microsoft.com/office/drawing/2014/main" id="{A4DBAAA1-FC0F-0030-1528-F1B7A239426E}"/>
              </a:ext>
            </a:extLst>
          </p:cNvPr>
          <p:cNvSpPr>
            <a:spLocks noGrp="1"/>
          </p:cNvSpPr>
          <p:nvPr>
            <p:ph idx="1"/>
          </p:nvPr>
        </p:nvSpPr>
        <p:spPr>
          <a:xfrm>
            <a:off x="940278" y="1561381"/>
            <a:ext cx="10413521" cy="4615582"/>
          </a:xfrm>
        </p:spPr>
        <p:txBody>
          <a:bodyPr/>
          <a:lstStyle/>
          <a:p>
            <a:r>
              <a:rPr lang="en-US" sz="4000" dirty="0"/>
              <a:t>Gal 4[1-7] Born to be Free</a:t>
            </a:r>
          </a:p>
          <a:p>
            <a:r>
              <a:rPr lang="en-US" sz="4000" dirty="0"/>
              <a:t>Gal 4[8-11] Known to God</a:t>
            </a:r>
          </a:p>
          <a:p>
            <a:r>
              <a:rPr lang="en-US" sz="4000" dirty="0"/>
              <a:t>Gal 4[12-20] Remember Your First Love</a:t>
            </a:r>
          </a:p>
          <a:p>
            <a:r>
              <a:rPr lang="en-US" sz="4000" dirty="0"/>
              <a:t>Gal 4[21-31] Abraham’s Legacy</a:t>
            </a:r>
          </a:p>
          <a:p>
            <a:pPr marL="0" indent="0">
              <a:buNone/>
            </a:pPr>
            <a:endParaRPr lang="en-US" dirty="0"/>
          </a:p>
        </p:txBody>
      </p:sp>
    </p:spTree>
    <p:extLst>
      <p:ext uri="{BB962C8B-B14F-4D97-AF65-F5344CB8AC3E}">
        <p14:creationId xmlns:p14="http://schemas.microsoft.com/office/powerpoint/2010/main" val="3908344540"/>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B9CFA-9D34-ABED-0A09-941526137D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6CC41D-B477-E2B8-777D-0CAE461B7C03}"/>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70A1BF4-2C1E-D471-E1CC-1281516E5683}"/>
              </a:ext>
            </a:extLst>
          </p:cNvPr>
          <p:cNvSpPr>
            <a:spLocks noGrp="1"/>
          </p:cNvSpPr>
          <p:nvPr>
            <p:ph idx="1"/>
          </p:nvPr>
        </p:nvSpPr>
        <p:spPr>
          <a:xfrm>
            <a:off x="534838" y="1142348"/>
            <a:ext cx="10818962" cy="5034615"/>
          </a:xfrm>
        </p:spPr>
        <p:txBody>
          <a:bodyPr>
            <a:normAutofit/>
          </a:bodyPr>
          <a:lstStyle/>
          <a:p>
            <a:pPr marL="0" indent="0">
              <a:buNone/>
            </a:pPr>
            <a:r>
              <a:rPr lang="en-US" sz="3600" b="0" i="0" dirty="0">
                <a:solidFill>
                  <a:srgbClr val="01103A"/>
                </a:solidFill>
                <a:effectLst/>
              </a:rPr>
              <a:t>Gal 3[26] For you are all sons of God through faith </a:t>
            </a:r>
            <a:r>
              <a:rPr lang="en-US" sz="3600" b="0" u="sng" dirty="0">
                <a:solidFill>
                  <a:srgbClr val="01103A"/>
                </a:solidFill>
                <a:effectLst/>
              </a:rPr>
              <a:t>in Christ Jesus</a:t>
            </a:r>
            <a:r>
              <a:rPr lang="en-US" sz="3600" b="0" i="0" dirty="0">
                <a:solidFill>
                  <a:srgbClr val="01103A"/>
                </a:solidFill>
                <a:effectLst/>
              </a:rPr>
              <a:t>. [27] For all of you who were baptized </a:t>
            </a:r>
            <a:r>
              <a:rPr lang="en-US" sz="3600" b="0" i="0" u="sng" dirty="0">
                <a:solidFill>
                  <a:srgbClr val="01103A"/>
                </a:solidFill>
                <a:effectLst/>
              </a:rPr>
              <a:t>into Christ</a:t>
            </a:r>
            <a:r>
              <a:rPr lang="en-US" sz="3600" b="0" i="0" dirty="0">
                <a:solidFill>
                  <a:srgbClr val="01103A"/>
                </a:solidFill>
                <a:effectLst/>
              </a:rPr>
              <a:t> have clothed yourselves </a:t>
            </a:r>
            <a:r>
              <a:rPr lang="en-US" sz="3600" b="0" i="0" u="sng" dirty="0">
                <a:solidFill>
                  <a:srgbClr val="01103A"/>
                </a:solidFill>
                <a:effectLst/>
              </a:rPr>
              <a:t>with Christ</a:t>
            </a:r>
            <a:r>
              <a:rPr lang="en-US" sz="3600" b="0" i="0" dirty="0">
                <a:solidFill>
                  <a:srgbClr val="01103A"/>
                </a:solidFill>
                <a:effectLst/>
              </a:rPr>
              <a:t>. [28] There is neither Jew nor Greek, there is neither slave nor free, there is neither male nor female; for you are all one </a:t>
            </a:r>
            <a:r>
              <a:rPr lang="en-US" sz="3600" b="0" i="0" u="sng" dirty="0">
                <a:solidFill>
                  <a:srgbClr val="01103A"/>
                </a:solidFill>
                <a:effectLst/>
              </a:rPr>
              <a:t>in Christ Jesus</a:t>
            </a:r>
            <a:r>
              <a:rPr lang="en-US" sz="3600" b="0" i="0" dirty="0">
                <a:solidFill>
                  <a:srgbClr val="01103A"/>
                </a:solidFill>
                <a:effectLst/>
              </a:rPr>
              <a:t>. [29] And if you belong </a:t>
            </a:r>
            <a:r>
              <a:rPr lang="en-US" sz="3600" b="0" i="0" u="sng" dirty="0">
                <a:solidFill>
                  <a:srgbClr val="01103A"/>
                </a:solidFill>
                <a:effectLst/>
              </a:rPr>
              <a:t>to Christ</a:t>
            </a:r>
            <a:r>
              <a:rPr lang="en-US" sz="3600" b="0" i="0" dirty="0">
                <a:solidFill>
                  <a:srgbClr val="01103A"/>
                </a:solidFill>
                <a:effectLst/>
              </a:rPr>
              <a:t>, then you are Abraham’s descendants, heirs according to promise.</a:t>
            </a:r>
            <a:endParaRPr lang="en-US" sz="3600" dirty="0"/>
          </a:p>
        </p:txBody>
      </p:sp>
    </p:spTree>
    <p:extLst>
      <p:ext uri="{BB962C8B-B14F-4D97-AF65-F5344CB8AC3E}">
        <p14:creationId xmlns:p14="http://schemas.microsoft.com/office/powerpoint/2010/main" val="9155953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7DC99-A0B4-E538-544B-A6DE733BF63E}"/>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65138C1-B44C-80B9-D68A-D294818914AF}"/>
              </a:ext>
            </a:extLst>
          </p:cNvPr>
          <p:cNvSpPr>
            <a:spLocks noGrp="1"/>
          </p:cNvSpPr>
          <p:nvPr>
            <p:ph idx="1"/>
          </p:nvPr>
        </p:nvSpPr>
        <p:spPr>
          <a:xfrm>
            <a:off x="838200" y="615064"/>
            <a:ext cx="10515600" cy="5923530"/>
          </a:xfrm>
        </p:spPr>
        <p:txBody>
          <a:bodyPr>
            <a:normAutofit/>
          </a:bodyPr>
          <a:lstStyle/>
          <a:p>
            <a:pPr marL="0" indent="0">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Gal 1 </a:t>
            </a:r>
            <a:r>
              <a:rPr lang="en-US" sz="4000" b="1" dirty="0">
                <a:effectLst/>
                <a:latin typeface="Calibri" panose="020F0502020204030204" pitchFamily="34" charset="0"/>
                <a:ea typeface="Calibri" panose="020F0502020204030204" pitchFamily="34" charset="0"/>
                <a:cs typeface="Times New Roman" panose="02020603050405020304" pitchFamily="18" charset="0"/>
              </a:rPr>
              <a:t>[1] Paul, an apostle (not sent from men or through the agency of man, but through Jesus Christ and God the Father, who raised Him from the dead) </a:t>
            </a:r>
            <a:r>
              <a:rPr lang="en-US" sz="4000" dirty="0">
                <a:effectLst/>
                <a:latin typeface="Calibri" panose="020F0502020204030204" pitchFamily="34" charset="0"/>
                <a:ea typeface="Calibri" panose="020F0502020204030204" pitchFamily="34" charset="0"/>
                <a:cs typeface="Times New Roman" panose="02020603050405020304" pitchFamily="18" charset="0"/>
              </a:rPr>
              <a:t>[2] and all the brethren who are with me, to the churches of Galatia: [3] Grace to you and peace from God our Father and the Lord Jesus Christ, [4] who gave Himself for our sins so that He might rescue us from this present evil age, according to the will of our God and Father, [5] to Whom be the glory forevermore. Amen.</a:t>
            </a:r>
          </a:p>
          <a:p>
            <a:endParaRPr lang="en-US" dirty="0"/>
          </a:p>
        </p:txBody>
      </p:sp>
    </p:spTree>
    <p:extLst>
      <p:ext uri="{BB962C8B-B14F-4D97-AF65-F5344CB8AC3E}">
        <p14:creationId xmlns:p14="http://schemas.microsoft.com/office/powerpoint/2010/main" val="4108468420"/>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FFF1B-6BAE-A27E-2496-8EAB90E4A823}"/>
              </a:ext>
            </a:extLst>
          </p:cNvPr>
          <p:cNvSpPr>
            <a:spLocks noGrp="1"/>
          </p:cNvSpPr>
          <p:nvPr>
            <p:ph type="title"/>
          </p:nvPr>
        </p:nvSpPr>
        <p:spPr>
          <a:xfrm flipV="1">
            <a:off x="838200" y="319178"/>
            <a:ext cx="10515600" cy="4594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BFAFBD1-0AB5-BCA4-6F56-AEE8FFDB43D5}"/>
              </a:ext>
            </a:extLst>
          </p:cNvPr>
          <p:cNvSpPr>
            <a:spLocks noGrp="1"/>
          </p:cNvSpPr>
          <p:nvPr>
            <p:ph idx="1"/>
          </p:nvPr>
        </p:nvSpPr>
        <p:spPr>
          <a:xfrm>
            <a:off x="1043796" y="1210335"/>
            <a:ext cx="10310004" cy="4966628"/>
          </a:xfrm>
        </p:spPr>
        <p:txBody>
          <a:bodyPr>
            <a:normAutofit/>
          </a:bodyPr>
          <a:lstStyle/>
          <a:p>
            <a:pPr marL="0" indent="0">
              <a:buNone/>
            </a:pPr>
            <a:r>
              <a:rPr lang="en-US" sz="3600" dirty="0"/>
              <a:t>Gal 4[1]</a:t>
            </a:r>
            <a:r>
              <a:rPr lang="en-US" sz="3600" b="0" i="0" dirty="0">
                <a:solidFill>
                  <a:srgbClr val="01103A"/>
                </a:solidFill>
                <a:effectLst/>
              </a:rPr>
              <a:t> Now I say, as long as the heir is a child, he does not differ at all from a slave although he is owner of everything, [2] but he is under guardians and managers until the date set by the father. [3] So</a:t>
            </a:r>
            <a:r>
              <a:rPr lang="en-US" sz="3600" dirty="0"/>
              <a:t> al</a:t>
            </a:r>
            <a:r>
              <a:rPr lang="en-US" sz="3600" b="0" i="0" dirty="0">
                <a:solidFill>
                  <a:srgbClr val="01103A"/>
                </a:solidFill>
                <a:effectLst/>
              </a:rPr>
              <a:t>so we, while we were children, were held in bondage under the elemental things of the world.</a:t>
            </a:r>
            <a:endParaRPr lang="en-US" sz="3600" dirty="0"/>
          </a:p>
        </p:txBody>
      </p:sp>
    </p:spTree>
    <p:extLst>
      <p:ext uri="{BB962C8B-B14F-4D97-AF65-F5344CB8AC3E}">
        <p14:creationId xmlns:p14="http://schemas.microsoft.com/office/powerpoint/2010/main" val="268812909"/>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6E660-15F0-33B0-FC1B-4C326740574D}"/>
              </a:ext>
            </a:extLst>
          </p:cNvPr>
          <p:cNvSpPr>
            <a:spLocks noGrp="1"/>
          </p:cNvSpPr>
          <p:nvPr>
            <p:ph type="title"/>
          </p:nvPr>
        </p:nvSpPr>
        <p:spPr>
          <a:xfrm>
            <a:off x="838200" y="365125"/>
            <a:ext cx="10515600" cy="315912"/>
          </a:xfrm>
        </p:spPr>
        <p:txBody>
          <a:bodyPr>
            <a:noAutofit/>
          </a:bodyPr>
          <a:lstStyle/>
          <a:p>
            <a:r>
              <a:rPr lang="en-US" sz="3600" b="1" dirty="0">
                <a:latin typeface="+mn-lt"/>
              </a:rPr>
              <a:t>			Elementary Principles</a:t>
            </a:r>
          </a:p>
        </p:txBody>
      </p:sp>
      <p:sp>
        <p:nvSpPr>
          <p:cNvPr id="3" name="Content Placeholder 2">
            <a:extLst>
              <a:ext uri="{FF2B5EF4-FFF2-40B4-BE49-F238E27FC236}">
                <a16:creationId xmlns:a16="http://schemas.microsoft.com/office/drawing/2014/main" id="{FF33E6C0-667E-DC39-7E10-28AF872ECAEF}"/>
              </a:ext>
            </a:extLst>
          </p:cNvPr>
          <p:cNvSpPr>
            <a:spLocks noGrp="1"/>
          </p:cNvSpPr>
          <p:nvPr>
            <p:ph idx="1"/>
          </p:nvPr>
        </p:nvSpPr>
        <p:spPr>
          <a:xfrm>
            <a:off x="838200" y="1285335"/>
            <a:ext cx="10515600" cy="4891627"/>
          </a:xfrm>
        </p:spPr>
        <p:txBody>
          <a:bodyPr>
            <a:normAutofit/>
          </a:bodyPr>
          <a:lstStyle/>
          <a:p>
            <a:pPr marL="0" indent="0">
              <a:buNone/>
            </a:pPr>
            <a:r>
              <a:rPr lang="en-US" sz="4000" dirty="0"/>
              <a:t>Principles of living which depend on times marked out by the motion of the elements, that is, of the sun, moon, or stars; likewise, principles which refer to meat, drink, or other </a:t>
            </a:r>
            <a:r>
              <a:rPr lang="en-US" sz="4000" dirty="0" err="1"/>
              <a:t>sublimenary</a:t>
            </a:r>
            <a:r>
              <a:rPr lang="en-US" sz="4000" dirty="0"/>
              <a:t> matters; all these being only material and external objects.</a:t>
            </a:r>
          </a:p>
          <a:p>
            <a:pPr marL="0" indent="0">
              <a:buNone/>
            </a:pPr>
            <a:r>
              <a:rPr lang="en-US" sz="3200" dirty="0"/>
              <a:t>Johann Bengel, </a:t>
            </a:r>
            <a:r>
              <a:rPr lang="en-US" sz="3200" i="1" dirty="0"/>
              <a:t>Commentary on Galatians</a:t>
            </a:r>
          </a:p>
        </p:txBody>
      </p:sp>
    </p:spTree>
    <p:extLst>
      <p:ext uri="{BB962C8B-B14F-4D97-AF65-F5344CB8AC3E}">
        <p14:creationId xmlns:p14="http://schemas.microsoft.com/office/powerpoint/2010/main" val="76293983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2746B-6E91-C31E-EE7E-323EB623A3BB}"/>
              </a:ext>
            </a:extLst>
          </p:cNvPr>
          <p:cNvSpPr>
            <a:spLocks noGrp="1"/>
          </p:cNvSpPr>
          <p:nvPr>
            <p:ph type="title"/>
          </p:nvPr>
        </p:nvSpPr>
        <p:spPr>
          <a:xfrm>
            <a:off x="1392117" y="265256"/>
            <a:ext cx="10515600" cy="48943"/>
          </a:xfrm>
        </p:spPr>
        <p:txBody>
          <a:bodyPr>
            <a:noAutofit/>
          </a:bodyPr>
          <a:lstStyle/>
          <a:p>
            <a:r>
              <a:rPr lang="en-US" sz="3600" b="1" dirty="0"/>
              <a:t>				Sonship in Christ</a:t>
            </a:r>
          </a:p>
        </p:txBody>
      </p:sp>
      <p:sp>
        <p:nvSpPr>
          <p:cNvPr id="3" name="Content Placeholder 2">
            <a:extLst>
              <a:ext uri="{FF2B5EF4-FFF2-40B4-BE49-F238E27FC236}">
                <a16:creationId xmlns:a16="http://schemas.microsoft.com/office/drawing/2014/main" id="{2E5C5A68-8A87-0824-C2EE-87BC37897EFE}"/>
              </a:ext>
            </a:extLst>
          </p:cNvPr>
          <p:cNvSpPr>
            <a:spLocks noGrp="1"/>
          </p:cNvSpPr>
          <p:nvPr>
            <p:ph idx="1"/>
          </p:nvPr>
        </p:nvSpPr>
        <p:spPr>
          <a:xfrm>
            <a:off x="319177" y="2188469"/>
            <a:ext cx="11872822" cy="4557387"/>
          </a:xfrm>
        </p:spPr>
        <p:txBody>
          <a:bodyPr>
            <a:normAutofit/>
          </a:bodyPr>
          <a:lstStyle/>
          <a:p>
            <a:pPr marL="0" indent="0">
              <a:buNone/>
            </a:pPr>
            <a:r>
              <a:rPr lang="en-US" sz="3600" b="0" i="0" dirty="0">
                <a:solidFill>
                  <a:srgbClr val="01103A"/>
                </a:solidFill>
                <a:effectLst/>
              </a:rPr>
              <a:t>Gal 4[4] But when the fullness of the time came, God sent forth His Son, born of a woman, born under the Law, [5] so that He might redeem those who were under the Law, that we might receive the adoption as sons. </a:t>
            </a:r>
            <a:endParaRPr lang="en-US" sz="3600" dirty="0"/>
          </a:p>
        </p:txBody>
      </p:sp>
    </p:spTree>
    <p:extLst>
      <p:ext uri="{BB962C8B-B14F-4D97-AF65-F5344CB8AC3E}">
        <p14:creationId xmlns:p14="http://schemas.microsoft.com/office/powerpoint/2010/main" val="3338895422"/>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42DDD-9B37-F7F9-C691-2D6801CD7F0B}"/>
              </a:ext>
            </a:extLst>
          </p:cNvPr>
          <p:cNvSpPr>
            <a:spLocks noGrp="1"/>
          </p:cNvSpPr>
          <p:nvPr>
            <p:ph type="title"/>
          </p:nvPr>
        </p:nvSpPr>
        <p:spPr>
          <a:xfrm>
            <a:off x="838200" y="365126"/>
            <a:ext cx="10515600" cy="7482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5D5B023-2E3C-DA9A-4019-257A8F7E1ECB}"/>
              </a:ext>
            </a:extLst>
          </p:cNvPr>
          <p:cNvSpPr>
            <a:spLocks noGrp="1"/>
          </p:cNvSpPr>
          <p:nvPr>
            <p:ph idx="1"/>
          </p:nvPr>
        </p:nvSpPr>
        <p:spPr>
          <a:xfrm>
            <a:off x="629728" y="989222"/>
            <a:ext cx="10724072" cy="5187741"/>
          </a:xfrm>
        </p:spPr>
        <p:txBody>
          <a:bodyPr>
            <a:normAutofit/>
          </a:bodyPr>
          <a:lstStyle/>
          <a:p>
            <a:pPr marL="0" indent="0">
              <a:buNone/>
            </a:pPr>
            <a:r>
              <a:rPr lang="en-US" sz="3600" dirty="0"/>
              <a:t>“The fullness of the time” means when the time of the Law was fulfilled and Christ was revealed. Note how Paul explains Christ. “Christ,” says he, “is the Son of God and the son of a woman. He submitted Himself under the Law to redeem us who were under the Law.” In these words the Apostle explains the person and office of Christ. His person is divine and human. </a:t>
            </a:r>
          </a:p>
          <a:p>
            <a:pPr marL="0" indent="0">
              <a:buNone/>
            </a:pPr>
            <a:r>
              <a:rPr lang="en-US" sz="3600" dirty="0"/>
              <a:t>Luther, p170</a:t>
            </a:r>
          </a:p>
        </p:txBody>
      </p:sp>
    </p:spTree>
    <p:extLst>
      <p:ext uri="{BB962C8B-B14F-4D97-AF65-F5344CB8AC3E}">
        <p14:creationId xmlns:p14="http://schemas.microsoft.com/office/powerpoint/2010/main" val="243429883"/>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07066-0CB9-7F84-F546-C5D20A13E73A}"/>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19CF4818-58B1-0616-D42C-AD25C8544B6E}"/>
              </a:ext>
            </a:extLst>
          </p:cNvPr>
          <p:cNvSpPr>
            <a:spLocks noGrp="1"/>
          </p:cNvSpPr>
          <p:nvPr>
            <p:ph idx="1"/>
          </p:nvPr>
        </p:nvSpPr>
        <p:spPr>
          <a:xfrm>
            <a:off x="838200" y="365125"/>
            <a:ext cx="10515600" cy="5811838"/>
          </a:xfrm>
        </p:spPr>
        <p:txBody>
          <a:bodyPr>
            <a:normAutofit/>
          </a:bodyPr>
          <a:lstStyle/>
          <a:p>
            <a:pPr marL="0" indent="0">
              <a:buNone/>
            </a:pPr>
            <a:r>
              <a:rPr lang="en-US" sz="3600" dirty="0"/>
              <a:t>This passage furthermore declares that Christ’s purpose in coming was the abolition of the Law, not with the intention of laying down new laws, but “to redeem them that were under the law.” Christ himself declared: “I judge no man” (John 8:15). Again, “I came not to judge the world, but to save the world” (John 12:47). In other words: “I came not to bring more laws, or to judge men according to the existing Law. I have a higher and better office. I came to judge and to condemn the Law, so that it may no more judge and condemn the world.” Luther, p171</a:t>
            </a:r>
          </a:p>
        </p:txBody>
      </p:sp>
    </p:spTree>
    <p:extLst>
      <p:ext uri="{BB962C8B-B14F-4D97-AF65-F5344CB8AC3E}">
        <p14:creationId xmlns:p14="http://schemas.microsoft.com/office/powerpoint/2010/main" val="1333793229"/>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0EA0A-682E-79EF-0D2E-5AE87A17CBE7}"/>
              </a:ext>
            </a:extLst>
          </p:cNvPr>
          <p:cNvSpPr>
            <a:spLocks noGrp="1"/>
          </p:cNvSpPr>
          <p:nvPr>
            <p:ph type="title"/>
          </p:nvPr>
        </p:nvSpPr>
        <p:spPr>
          <a:xfrm>
            <a:off x="838200" y="365125"/>
            <a:ext cx="10515600" cy="5000505"/>
          </a:xfrm>
        </p:spPr>
        <p:txBody>
          <a:bodyPr/>
          <a:lstStyle/>
          <a:p>
            <a:pPr marL="0" indent="0"/>
            <a:r>
              <a:rPr lang="en-US" sz="4400" dirty="0"/>
              <a:t>				</a:t>
            </a:r>
            <a:r>
              <a:rPr lang="en-US" sz="4400" b="1" dirty="0"/>
              <a:t>RVL Study</a:t>
            </a:r>
            <a:br>
              <a:rPr lang="en-US" sz="4400" b="1" dirty="0"/>
            </a:br>
            <a:r>
              <a:rPr lang="en-US" sz="4400" b="1" dirty="0"/>
              <a:t>			    The Descendant</a:t>
            </a:r>
            <a:br>
              <a:rPr lang="en-US" sz="4400" b="1" dirty="0"/>
            </a:br>
            <a:r>
              <a:rPr lang="en-US" sz="4400" b="1" dirty="0"/>
              <a:t>				Episode 21</a:t>
            </a:r>
            <a:br>
              <a:rPr lang="en-US" sz="4400" dirty="0"/>
            </a:br>
            <a:endParaRPr lang="en-US" dirty="0"/>
          </a:p>
        </p:txBody>
      </p:sp>
      <p:sp>
        <p:nvSpPr>
          <p:cNvPr id="3" name="Content Placeholder 2">
            <a:extLst>
              <a:ext uri="{FF2B5EF4-FFF2-40B4-BE49-F238E27FC236}">
                <a16:creationId xmlns:a16="http://schemas.microsoft.com/office/drawing/2014/main" id="{2B79180F-EDD5-D320-23D4-1C26DCBF3B14}"/>
              </a:ext>
            </a:extLst>
          </p:cNvPr>
          <p:cNvSpPr>
            <a:spLocks noGrp="1"/>
          </p:cNvSpPr>
          <p:nvPr>
            <p:ph idx="1"/>
          </p:nvPr>
        </p:nvSpPr>
        <p:spPr>
          <a:xfrm>
            <a:off x="838200" y="365125"/>
            <a:ext cx="10515600" cy="45719"/>
          </a:xfrm>
        </p:spPr>
        <p:txBody>
          <a:bodyPr>
            <a:normAutofit fontScale="25000" lnSpcReduction="20000"/>
          </a:bodyPr>
          <a:lstStyle/>
          <a:p>
            <a:endParaRPr lang="en-US" dirty="0"/>
          </a:p>
          <a:p>
            <a:endParaRPr lang="en-US" dirty="0"/>
          </a:p>
        </p:txBody>
      </p:sp>
    </p:spTree>
    <p:extLst>
      <p:ext uri="{BB962C8B-B14F-4D97-AF65-F5344CB8AC3E}">
        <p14:creationId xmlns:p14="http://schemas.microsoft.com/office/powerpoint/2010/main" val="3972531436"/>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12F97-C055-C563-6A49-E0A4EA110B3D}"/>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82FC3F6-2481-A68F-806A-ABF1B92FA4DB}"/>
              </a:ext>
            </a:extLst>
          </p:cNvPr>
          <p:cNvSpPr>
            <a:spLocks noGrp="1"/>
          </p:cNvSpPr>
          <p:nvPr>
            <p:ph idx="1"/>
          </p:nvPr>
        </p:nvSpPr>
        <p:spPr>
          <a:xfrm>
            <a:off x="957532" y="1595887"/>
            <a:ext cx="10396268" cy="4581076"/>
          </a:xfrm>
        </p:spPr>
        <p:txBody>
          <a:bodyPr>
            <a:normAutofit/>
          </a:bodyPr>
          <a:lstStyle/>
          <a:p>
            <a:pPr marL="0" indent="0">
              <a:buNone/>
            </a:pPr>
            <a:r>
              <a:rPr lang="en-US" sz="3600" dirty="0"/>
              <a:t>Gal 4</a:t>
            </a:r>
            <a:r>
              <a:rPr lang="en-US" sz="3600" b="0" i="0" dirty="0">
                <a:solidFill>
                  <a:srgbClr val="01103A"/>
                </a:solidFill>
                <a:effectLst/>
              </a:rPr>
              <a:t> [6] Because you are sons, God has sent forth the Spirit of His Son into our hearts, crying “Abba! Father!”  [7] Therefore you are no longer a slave, but a son; and if a son, then an heir through God.</a:t>
            </a:r>
            <a:endParaRPr lang="en-US" sz="3600" dirty="0"/>
          </a:p>
        </p:txBody>
      </p:sp>
    </p:spTree>
    <p:extLst>
      <p:ext uri="{BB962C8B-B14F-4D97-AF65-F5344CB8AC3E}">
        <p14:creationId xmlns:p14="http://schemas.microsoft.com/office/powerpoint/2010/main" val="2864876290"/>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659C-A088-85D8-6C81-B43992FFF3F0}"/>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FB0A23F-4194-F1CE-4767-C474B67E7E88}"/>
              </a:ext>
            </a:extLst>
          </p:cNvPr>
          <p:cNvSpPr>
            <a:spLocks noGrp="1"/>
          </p:cNvSpPr>
          <p:nvPr>
            <p:ph idx="1"/>
          </p:nvPr>
        </p:nvSpPr>
        <p:spPr>
          <a:xfrm>
            <a:off x="646981" y="960117"/>
            <a:ext cx="10706819" cy="5216845"/>
          </a:xfrm>
        </p:spPr>
        <p:txBody>
          <a:bodyPr>
            <a:normAutofit/>
          </a:bodyPr>
          <a:lstStyle/>
          <a:p>
            <a:pPr marL="0" indent="0">
              <a:buNone/>
            </a:pPr>
            <a:r>
              <a:rPr lang="en-US" sz="3600" dirty="0"/>
              <a:t>The true purpose of Christ’s coming was the abolition of the Law, of sin, and of death. If we think of Christ as Paul here depicts Him, we shall never go wrong. We shall never be in danger of misconstruing the meaning of the Law. We shall understand that the Law does not justify. We shall understand why a Christian observes laws: For the peace of the world, out of gratitude to God, and for a good example that others may be attracted to the Gospel. Luther, p173</a:t>
            </a:r>
          </a:p>
        </p:txBody>
      </p:sp>
    </p:spTree>
    <p:extLst>
      <p:ext uri="{BB962C8B-B14F-4D97-AF65-F5344CB8AC3E}">
        <p14:creationId xmlns:p14="http://schemas.microsoft.com/office/powerpoint/2010/main" val="258027845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F80A8-42F7-778D-E31C-BB76BDE19818}"/>
              </a:ext>
            </a:extLst>
          </p:cNvPr>
          <p:cNvSpPr>
            <a:spLocks noGrp="1"/>
          </p:cNvSpPr>
          <p:nvPr>
            <p:ph type="title"/>
          </p:nvPr>
        </p:nvSpPr>
        <p:spPr>
          <a:xfrm flipV="1">
            <a:off x="838200" y="319178"/>
            <a:ext cx="10515600" cy="4594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6E61A83-D4B7-6B4D-9B71-F50835B49AAB}"/>
              </a:ext>
            </a:extLst>
          </p:cNvPr>
          <p:cNvSpPr>
            <a:spLocks noGrp="1"/>
          </p:cNvSpPr>
          <p:nvPr>
            <p:ph idx="1"/>
          </p:nvPr>
        </p:nvSpPr>
        <p:spPr>
          <a:xfrm>
            <a:off x="0" y="902600"/>
            <a:ext cx="12192000" cy="5955400"/>
          </a:xfrm>
        </p:spPr>
        <p:txBody>
          <a:bodyPr>
            <a:noAutofit/>
          </a:bodyPr>
          <a:lstStyle/>
          <a:p>
            <a:pPr marL="0" indent="0">
              <a:buNone/>
            </a:pPr>
            <a:r>
              <a:rPr lang="en-US" sz="3600" b="0" i="0" dirty="0">
                <a:solidFill>
                  <a:srgbClr val="01103A"/>
                </a:solidFill>
                <a:effectLst/>
              </a:rPr>
              <a:t>Gal 4[6] Because you are sons, God has sent forth the Spirit of His Son into our hearts, crying, “Abba! Father!” [7] Therefore you are no longer a slave, but a son; and if a son, then an heir through God. </a:t>
            </a:r>
          </a:p>
          <a:p>
            <a:pPr marL="0" indent="0">
              <a:buNone/>
            </a:pPr>
            <a:r>
              <a:rPr lang="en-US" sz="3600" dirty="0"/>
              <a:t>We ought to have no misgivings about whether the Holy Ghost dwells in us. We are “the temple of the Holy Ghost” (I Cor. 3:16). When we have a love for the Word of God, and gladly hear, talk, write, and think of Christ, we are to know that this inclination toward Christ is the gift and work of the Holy Ghost. </a:t>
            </a:r>
          </a:p>
          <a:p>
            <a:pPr marL="0" indent="0">
              <a:buNone/>
            </a:pPr>
            <a:r>
              <a:rPr lang="en-US" sz="3600" dirty="0"/>
              <a:t>Luther, p175</a:t>
            </a:r>
          </a:p>
        </p:txBody>
      </p:sp>
    </p:spTree>
    <p:extLst>
      <p:ext uri="{BB962C8B-B14F-4D97-AF65-F5344CB8AC3E}">
        <p14:creationId xmlns:p14="http://schemas.microsoft.com/office/powerpoint/2010/main" val="308375119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3B355-3B87-0937-B24D-B31FDEBF2B31}"/>
              </a:ext>
            </a:extLst>
          </p:cNvPr>
          <p:cNvSpPr>
            <a:spLocks noGrp="1"/>
          </p:cNvSpPr>
          <p:nvPr>
            <p:ph type="title"/>
          </p:nvPr>
        </p:nvSpPr>
        <p:spPr>
          <a:xfrm>
            <a:off x="838200" y="365125"/>
            <a:ext cx="10515600" cy="8344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F8E99A9-A3B6-FA7E-5844-BB3C48E499C0}"/>
              </a:ext>
            </a:extLst>
          </p:cNvPr>
          <p:cNvSpPr>
            <a:spLocks noGrp="1"/>
          </p:cNvSpPr>
          <p:nvPr>
            <p:ph idx="1"/>
          </p:nvPr>
        </p:nvSpPr>
        <p:spPr>
          <a:xfrm>
            <a:off x="0" y="0"/>
            <a:ext cx="12192000" cy="6858000"/>
          </a:xfrm>
        </p:spPr>
        <p:txBody>
          <a:bodyPr>
            <a:noAutofit/>
          </a:bodyPr>
          <a:lstStyle/>
          <a:p>
            <a:pPr marL="0" indent="0">
              <a:buNone/>
            </a:pPr>
            <a:r>
              <a:rPr lang="en-US" sz="4000" dirty="0"/>
              <a:t>St. Augustine observed that “every man is certain of his faith, if he has faith.” This the Romanists deny. “God forbid,” they exclaim piously, “that I should ever be so arrogant as to think that I stand in grace, that I am holy, or that I have the Holy Ghost.” </a:t>
            </a:r>
          </a:p>
          <a:p>
            <a:pPr marL="0" indent="0">
              <a:buNone/>
            </a:pPr>
            <a:r>
              <a:rPr lang="en-US" sz="4000" dirty="0"/>
              <a:t>We ought to feel sure that we stand in the grace of God, not in view of our own worthiness, but through the good services of Christ. This inner assurance of the grace of God is accompanied by outward indications such as gladly to hear, preach, praise, and to confess Christ, to do one’s duty in the station in which God has placed us, to aid the needy, and to comfort the sorrowing. Luther, p176</a:t>
            </a:r>
          </a:p>
        </p:txBody>
      </p:sp>
    </p:spTree>
    <p:extLst>
      <p:ext uri="{BB962C8B-B14F-4D97-AF65-F5344CB8AC3E}">
        <p14:creationId xmlns:p14="http://schemas.microsoft.com/office/powerpoint/2010/main" val="3778218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8D484-9F6B-D852-2A85-ADF1F5C729DC}"/>
              </a:ext>
            </a:extLst>
          </p:cNvPr>
          <p:cNvSpPr>
            <a:spLocks noGrp="1"/>
          </p:cNvSpPr>
          <p:nvPr>
            <p:ph type="title"/>
          </p:nvPr>
        </p:nvSpPr>
        <p:spPr>
          <a:xfrm flipV="1">
            <a:off x="838200" y="31940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21B30158-C53E-8BC6-9B16-D695FB20F120}"/>
              </a:ext>
            </a:extLst>
          </p:cNvPr>
          <p:cNvSpPr>
            <a:spLocks noGrp="1"/>
          </p:cNvSpPr>
          <p:nvPr>
            <p:ph idx="1"/>
          </p:nvPr>
        </p:nvSpPr>
        <p:spPr>
          <a:xfrm>
            <a:off x="838200" y="606436"/>
            <a:ext cx="10515600" cy="5570527"/>
          </a:xfrm>
        </p:spPr>
        <p:txBody>
          <a:bodyPr>
            <a:normAutofit lnSpcReduction="10000"/>
          </a:bodyPr>
          <a:lstStyle/>
          <a:p>
            <a:pPr marL="0" indent="0">
              <a:buNone/>
            </a:pPr>
            <a:r>
              <a:rPr lang="en-US" sz="4400" dirty="0"/>
              <a:t>Elsewhere Paul draws a sharp distinction between an apostleship and lesser functions, as in I Corinthians 12:28: “And God hath set some in the church; first, apostles; secondarily, prophets; thirdly, teachers.” He mentions the apostles first because they were appointed directly by God.</a:t>
            </a:r>
          </a:p>
          <a:p>
            <a:pPr marL="0" indent="0">
              <a:buNone/>
            </a:pPr>
            <a:r>
              <a:rPr lang="en-US" sz="4400" dirty="0"/>
              <a:t>What else characterized apostles of Christ?</a:t>
            </a:r>
          </a:p>
          <a:p>
            <a:pPr marL="0" indent="0">
              <a:buNone/>
            </a:pPr>
            <a:r>
              <a:rPr lang="en-US" sz="4400" dirty="0"/>
              <a:t>Do we still have apostles today?</a:t>
            </a:r>
          </a:p>
          <a:p>
            <a:pPr marL="0" indent="0">
              <a:buNone/>
            </a:pPr>
            <a:endParaRPr lang="en-US" sz="4400" dirty="0"/>
          </a:p>
        </p:txBody>
      </p:sp>
    </p:spTree>
    <p:extLst>
      <p:ext uri="{BB962C8B-B14F-4D97-AF65-F5344CB8AC3E}">
        <p14:creationId xmlns:p14="http://schemas.microsoft.com/office/powerpoint/2010/main" val="1241396913"/>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236C7-B748-3917-A7B1-86E85299E695}"/>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1D9692A-1349-6681-F982-FC24471804C4}"/>
              </a:ext>
            </a:extLst>
          </p:cNvPr>
          <p:cNvSpPr>
            <a:spLocks noGrp="1"/>
          </p:cNvSpPr>
          <p:nvPr>
            <p:ph idx="1"/>
          </p:nvPr>
        </p:nvSpPr>
        <p:spPr>
          <a:xfrm>
            <a:off x="0" y="365125"/>
            <a:ext cx="12192000" cy="6389357"/>
          </a:xfrm>
        </p:spPr>
        <p:txBody>
          <a:bodyPr>
            <a:noAutofit/>
          </a:bodyPr>
          <a:lstStyle/>
          <a:p>
            <a:pPr marL="0" indent="0">
              <a:buNone/>
            </a:pPr>
            <a:r>
              <a:rPr lang="en-US" sz="3600" dirty="0"/>
              <a:t>Rom 8[26]</a:t>
            </a:r>
            <a:r>
              <a:rPr lang="en-US" sz="3600" b="0" i="0" dirty="0">
                <a:solidFill>
                  <a:srgbClr val="01103A"/>
                </a:solidFill>
                <a:effectLst/>
              </a:rPr>
              <a:t> In the same way the Spirit also helps our weakness; for we do not know how to pray as we should, but the Spirit Himself intercedes </a:t>
            </a:r>
            <a:r>
              <a:rPr lang="en-US" sz="3600" b="0" dirty="0">
                <a:solidFill>
                  <a:srgbClr val="01103A"/>
                </a:solidFill>
                <a:effectLst/>
              </a:rPr>
              <a:t>for us with groanings too deep for words.</a:t>
            </a:r>
            <a:r>
              <a:rPr lang="en-US" sz="3600" dirty="0"/>
              <a:t> </a:t>
            </a:r>
          </a:p>
          <a:p>
            <a:pPr marL="0" indent="0">
              <a:buNone/>
            </a:pPr>
            <a:r>
              <a:rPr lang="en-US" sz="3600" dirty="0"/>
              <a:t>The Spirit intercedes for us not in many words or long prayers, but with groanings, with little sounds like “Abba.” Small as this word is, it says ever so much. It says: “My Father, I am in great trouble and you seem so far away. But I know I am your child, because you are my Father for Christ’s sake. I am loved by you because of the Beloved.” This one little word “Abba” surpasses the eloquence of a Demosthenes and a Cicero.</a:t>
            </a:r>
          </a:p>
        </p:txBody>
      </p:sp>
    </p:spTree>
    <p:extLst>
      <p:ext uri="{BB962C8B-B14F-4D97-AF65-F5344CB8AC3E}">
        <p14:creationId xmlns:p14="http://schemas.microsoft.com/office/powerpoint/2010/main" val="63090153"/>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68CD38-A9D4-9376-4FF2-CB8C6489DC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2B008D-4ED5-1C1B-EE3C-7B33FA77E125}"/>
              </a:ext>
            </a:extLst>
          </p:cNvPr>
          <p:cNvSpPr>
            <a:spLocks noGrp="1"/>
          </p:cNvSpPr>
          <p:nvPr>
            <p:ph type="title"/>
          </p:nvPr>
        </p:nvSpPr>
        <p:spPr>
          <a:xfrm>
            <a:off x="838200" y="365126"/>
            <a:ext cx="10515600" cy="315912"/>
          </a:xfrm>
        </p:spPr>
        <p:txBody>
          <a:bodyPr>
            <a:normAutofit fontScale="90000"/>
          </a:bodyPr>
          <a:lstStyle/>
          <a:p>
            <a:r>
              <a:rPr lang="en-US" b="1" dirty="0"/>
              <a:t>				Galatians 4</a:t>
            </a:r>
          </a:p>
        </p:txBody>
      </p:sp>
      <p:sp>
        <p:nvSpPr>
          <p:cNvPr id="3" name="Content Placeholder 2">
            <a:extLst>
              <a:ext uri="{FF2B5EF4-FFF2-40B4-BE49-F238E27FC236}">
                <a16:creationId xmlns:a16="http://schemas.microsoft.com/office/drawing/2014/main" id="{86718558-EA34-F778-61E3-D99A94D5A8D8}"/>
              </a:ext>
            </a:extLst>
          </p:cNvPr>
          <p:cNvSpPr>
            <a:spLocks noGrp="1"/>
          </p:cNvSpPr>
          <p:nvPr>
            <p:ph idx="1"/>
          </p:nvPr>
        </p:nvSpPr>
        <p:spPr>
          <a:xfrm>
            <a:off x="940278" y="1561381"/>
            <a:ext cx="10413521" cy="4615582"/>
          </a:xfrm>
        </p:spPr>
        <p:txBody>
          <a:bodyPr/>
          <a:lstStyle/>
          <a:p>
            <a:r>
              <a:rPr lang="en-US" sz="4000" dirty="0"/>
              <a:t>Gal 4[1-7] Sonship in Christ</a:t>
            </a:r>
          </a:p>
          <a:p>
            <a:r>
              <a:rPr lang="en-US" sz="4000" b="1" dirty="0"/>
              <a:t>Gal 4[8-11] Known to God </a:t>
            </a:r>
          </a:p>
          <a:p>
            <a:r>
              <a:rPr lang="en-US" sz="4000" dirty="0"/>
              <a:t>Gal 4[12-20] Remember Your First Love</a:t>
            </a:r>
          </a:p>
          <a:p>
            <a:r>
              <a:rPr lang="en-US" sz="4000" dirty="0"/>
              <a:t>Gal 4[21-31] Abraham’s Legacy</a:t>
            </a:r>
          </a:p>
          <a:p>
            <a:pPr marL="0" indent="0">
              <a:buNone/>
            </a:pPr>
            <a:endParaRPr lang="en-US" dirty="0"/>
          </a:p>
        </p:txBody>
      </p:sp>
    </p:spTree>
    <p:extLst>
      <p:ext uri="{BB962C8B-B14F-4D97-AF65-F5344CB8AC3E}">
        <p14:creationId xmlns:p14="http://schemas.microsoft.com/office/powerpoint/2010/main" val="931315727"/>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94375-713C-D918-8DC9-ABD8F301875C}"/>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62200A2-D612-7FBC-1DF1-5FD55EBE08B1}"/>
              </a:ext>
            </a:extLst>
          </p:cNvPr>
          <p:cNvSpPr>
            <a:spLocks noGrp="1"/>
          </p:cNvSpPr>
          <p:nvPr>
            <p:ph idx="1"/>
          </p:nvPr>
        </p:nvSpPr>
        <p:spPr>
          <a:xfrm>
            <a:off x="0" y="-422694"/>
            <a:ext cx="12192000" cy="7280694"/>
          </a:xfrm>
        </p:spPr>
        <p:txBody>
          <a:bodyPr>
            <a:normAutofit/>
          </a:bodyPr>
          <a:lstStyle/>
          <a:p>
            <a:pPr marL="0" indent="0">
              <a:buNone/>
            </a:pPr>
            <a:endParaRPr lang="en-US" dirty="0"/>
          </a:p>
          <a:p>
            <a:pPr marL="0" indent="0">
              <a:buNone/>
            </a:pPr>
            <a:endParaRPr lang="en-US" sz="3600" dirty="0"/>
          </a:p>
          <a:p>
            <a:pPr marL="0" indent="0">
              <a:buNone/>
            </a:pPr>
            <a:r>
              <a:rPr lang="en-US" sz="3600" dirty="0"/>
              <a:t>Gal 4[8] </a:t>
            </a:r>
            <a:r>
              <a:rPr lang="en-US" sz="3600" b="0" i="0" dirty="0">
                <a:solidFill>
                  <a:srgbClr val="01103A"/>
                </a:solidFill>
                <a:effectLst/>
              </a:rPr>
              <a:t>However at that time, when you did not know God, you were slaves to those which by nature are no gods. [9] But now that you have come to know God, or rather to be known by God, how is it that you turn back again to the weak and worthless elemental things, to which you desire to be enslaved all over again? [10] You observe days and months and seasons and years. [11] I fear for you, that perhaps I have labored over you in v</a:t>
            </a:r>
            <a:r>
              <a:rPr lang="en-US" sz="3600" b="0" dirty="0">
                <a:solidFill>
                  <a:srgbClr val="01103A"/>
                </a:solidFill>
                <a:effectLst/>
              </a:rPr>
              <a:t>ain. </a:t>
            </a:r>
            <a:endParaRPr lang="en-US" sz="3600" dirty="0"/>
          </a:p>
        </p:txBody>
      </p:sp>
    </p:spTree>
    <p:extLst>
      <p:ext uri="{BB962C8B-B14F-4D97-AF65-F5344CB8AC3E}">
        <p14:creationId xmlns:p14="http://schemas.microsoft.com/office/powerpoint/2010/main" val="332239898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799D5-31A9-07A9-AFF9-6C6806FF6962}"/>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8C732B7-C67F-064A-4176-D2FE6C503321}"/>
              </a:ext>
            </a:extLst>
          </p:cNvPr>
          <p:cNvSpPr>
            <a:spLocks noGrp="1"/>
          </p:cNvSpPr>
          <p:nvPr>
            <p:ph idx="1"/>
          </p:nvPr>
        </p:nvSpPr>
        <p:spPr>
          <a:xfrm>
            <a:off x="838200" y="1111942"/>
            <a:ext cx="10515600" cy="5065021"/>
          </a:xfrm>
        </p:spPr>
        <p:txBody>
          <a:bodyPr>
            <a:normAutofit/>
          </a:bodyPr>
          <a:lstStyle/>
          <a:p>
            <a:pPr marL="0" indent="0">
              <a:buNone/>
            </a:pPr>
            <a:r>
              <a:rPr lang="en-US" sz="3600" dirty="0"/>
              <a:t>We, as they, are in constant danger of our joyful communion of children with their Father to degenerate into external formalism or a dreary routine of rules and regulations instead of growing in the liberty for which Christ has set us free. It is one thing to say, “I do not deserve sonship” but another altogether to say “I do not desire sonship.” Luther</a:t>
            </a:r>
          </a:p>
        </p:txBody>
      </p:sp>
    </p:spTree>
    <p:extLst>
      <p:ext uri="{BB962C8B-B14F-4D97-AF65-F5344CB8AC3E}">
        <p14:creationId xmlns:p14="http://schemas.microsoft.com/office/powerpoint/2010/main" val="135052043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A1D66-FE61-1507-8E39-373AA03FC84C}"/>
              </a:ext>
            </a:extLst>
          </p:cNvPr>
          <p:cNvSpPr>
            <a:spLocks noGrp="1"/>
          </p:cNvSpPr>
          <p:nvPr>
            <p:ph type="title"/>
          </p:nvPr>
        </p:nvSpPr>
        <p:spPr>
          <a:xfrm flipV="1">
            <a:off x="838200" y="319178"/>
            <a:ext cx="10515600" cy="4594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48A888A-F389-E2C5-6924-E787B5884894}"/>
              </a:ext>
            </a:extLst>
          </p:cNvPr>
          <p:cNvSpPr>
            <a:spLocks noGrp="1"/>
          </p:cNvSpPr>
          <p:nvPr>
            <p:ph idx="1"/>
          </p:nvPr>
        </p:nvSpPr>
        <p:spPr>
          <a:xfrm>
            <a:off x="838200" y="365126"/>
            <a:ext cx="10515600" cy="5811837"/>
          </a:xfrm>
        </p:spPr>
        <p:txBody>
          <a:bodyPr>
            <a:normAutofit/>
          </a:bodyPr>
          <a:lstStyle/>
          <a:p>
            <a:pPr marL="0" indent="0">
              <a:buNone/>
            </a:pPr>
            <a:r>
              <a:rPr lang="en-US" sz="3600" dirty="0"/>
              <a:t>Whoever goes back to the Law loses the knowledge of the truth, fails in the recognition of his sinfulness, does not know God, nor the devil, nor himself, and does not understand the meaning and purpose of the Law. Without the knowledge of Christ a man will always argue that the Law is necessary for salvation, that it will strengthen the weak and enrich the poor. Wherever this opinion holds sway the promises of God are denied, Christ is demoted, hypocrisy and idolatry are established. Luther</a:t>
            </a:r>
          </a:p>
        </p:txBody>
      </p:sp>
    </p:spTree>
    <p:extLst>
      <p:ext uri="{BB962C8B-B14F-4D97-AF65-F5344CB8AC3E}">
        <p14:creationId xmlns:p14="http://schemas.microsoft.com/office/powerpoint/2010/main" val="1425518084"/>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0CC534-BE46-3E83-00C7-2D4DF7268A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594DFD-57F4-A295-8F93-8BCF62039FB9}"/>
              </a:ext>
            </a:extLst>
          </p:cNvPr>
          <p:cNvSpPr>
            <a:spLocks noGrp="1"/>
          </p:cNvSpPr>
          <p:nvPr>
            <p:ph type="title"/>
          </p:nvPr>
        </p:nvSpPr>
        <p:spPr>
          <a:xfrm>
            <a:off x="838200" y="365126"/>
            <a:ext cx="10515600" cy="315912"/>
          </a:xfrm>
        </p:spPr>
        <p:txBody>
          <a:bodyPr>
            <a:normAutofit fontScale="90000"/>
          </a:bodyPr>
          <a:lstStyle/>
          <a:p>
            <a:r>
              <a:rPr lang="en-US" b="1" dirty="0"/>
              <a:t>				Galatians 4</a:t>
            </a:r>
          </a:p>
        </p:txBody>
      </p:sp>
      <p:sp>
        <p:nvSpPr>
          <p:cNvPr id="3" name="Content Placeholder 2">
            <a:extLst>
              <a:ext uri="{FF2B5EF4-FFF2-40B4-BE49-F238E27FC236}">
                <a16:creationId xmlns:a16="http://schemas.microsoft.com/office/drawing/2014/main" id="{AD1F3959-0DA7-5C1E-8AEE-99252E5463DE}"/>
              </a:ext>
            </a:extLst>
          </p:cNvPr>
          <p:cNvSpPr>
            <a:spLocks noGrp="1"/>
          </p:cNvSpPr>
          <p:nvPr>
            <p:ph idx="1"/>
          </p:nvPr>
        </p:nvSpPr>
        <p:spPr>
          <a:xfrm>
            <a:off x="940278" y="1561381"/>
            <a:ext cx="10413521" cy="4615582"/>
          </a:xfrm>
        </p:spPr>
        <p:txBody>
          <a:bodyPr/>
          <a:lstStyle/>
          <a:p>
            <a:r>
              <a:rPr lang="en-US" sz="4000" dirty="0"/>
              <a:t>Gal 4[1-7] Sonship in Christ</a:t>
            </a:r>
          </a:p>
          <a:p>
            <a:r>
              <a:rPr lang="en-US" sz="4000" dirty="0"/>
              <a:t>Gal 4[8-11] Known to God</a:t>
            </a:r>
          </a:p>
          <a:p>
            <a:r>
              <a:rPr lang="en-US" sz="4000" b="1" dirty="0"/>
              <a:t>Gal 4[12-20] Remember Your First Love</a:t>
            </a:r>
          </a:p>
          <a:p>
            <a:r>
              <a:rPr lang="en-US" sz="4000" dirty="0"/>
              <a:t>Gal 4[21-31] Abraham’s Legacy</a:t>
            </a:r>
          </a:p>
          <a:p>
            <a:pPr marL="0" indent="0">
              <a:buNone/>
            </a:pPr>
            <a:endParaRPr lang="en-US" dirty="0"/>
          </a:p>
        </p:txBody>
      </p:sp>
    </p:spTree>
    <p:extLst>
      <p:ext uri="{BB962C8B-B14F-4D97-AF65-F5344CB8AC3E}">
        <p14:creationId xmlns:p14="http://schemas.microsoft.com/office/powerpoint/2010/main" val="1472108854"/>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A3BB8-8B7D-FE28-9CD3-84C4F9E5457C}"/>
              </a:ext>
            </a:extLst>
          </p:cNvPr>
          <p:cNvSpPr>
            <a:spLocks noGrp="1"/>
          </p:cNvSpPr>
          <p:nvPr>
            <p:ph type="title"/>
          </p:nvPr>
        </p:nvSpPr>
        <p:spPr>
          <a:xfrm>
            <a:off x="838200" y="365125"/>
            <a:ext cx="10515600" cy="4894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5B954A6-E88F-3173-3F19-188BEC8EC598}"/>
              </a:ext>
            </a:extLst>
          </p:cNvPr>
          <p:cNvSpPr>
            <a:spLocks noGrp="1"/>
          </p:cNvSpPr>
          <p:nvPr>
            <p:ph idx="1"/>
          </p:nvPr>
        </p:nvSpPr>
        <p:spPr>
          <a:xfrm>
            <a:off x="491706" y="629727"/>
            <a:ext cx="11283350" cy="5633501"/>
          </a:xfrm>
        </p:spPr>
        <p:txBody>
          <a:bodyPr>
            <a:normAutofit/>
          </a:bodyPr>
          <a:lstStyle/>
          <a:p>
            <a:pPr marL="0" indent="0">
              <a:buNone/>
            </a:pPr>
            <a:r>
              <a:rPr lang="en-US" sz="3600" b="0" dirty="0">
                <a:solidFill>
                  <a:srgbClr val="01103A"/>
                </a:solidFill>
                <a:effectLst/>
              </a:rPr>
              <a:t>Gal 4[12] I beg of you, brethren, become as I am, for I also have become as you are. You have done me no wrong; [13] but you know that it was because of a bodily illness that I preached the gospel to you the first time; [14] and that which was a trial to you in my bodily condition you did not despise and loathe, but you received me as an angel of God, as Christ Jesus Himself. </a:t>
            </a:r>
            <a:r>
              <a:rPr lang="en-US" sz="3600" dirty="0"/>
              <a:t>[15] </a:t>
            </a:r>
            <a:r>
              <a:rPr lang="en-US" sz="3600" b="0" i="0" dirty="0">
                <a:solidFill>
                  <a:srgbClr val="01103A"/>
                </a:solidFill>
                <a:effectLst/>
              </a:rPr>
              <a:t>Where then is that sense of blessing you had? For I bear you witness that, if possible, you would have plucked out your eyes and given them to me.</a:t>
            </a:r>
            <a:endParaRPr lang="en-US" sz="3600" dirty="0"/>
          </a:p>
        </p:txBody>
      </p:sp>
    </p:spTree>
    <p:extLst>
      <p:ext uri="{BB962C8B-B14F-4D97-AF65-F5344CB8AC3E}">
        <p14:creationId xmlns:p14="http://schemas.microsoft.com/office/powerpoint/2010/main" val="3482145907"/>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4927A-D231-C698-3582-FEF2459D75DE}"/>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F4C977F-28D5-4CBC-4EE7-9739FFCAE0C0}"/>
              </a:ext>
            </a:extLst>
          </p:cNvPr>
          <p:cNvSpPr>
            <a:spLocks noGrp="1"/>
          </p:cNvSpPr>
          <p:nvPr>
            <p:ph idx="1"/>
          </p:nvPr>
        </p:nvSpPr>
        <p:spPr>
          <a:xfrm>
            <a:off x="0" y="67732"/>
            <a:ext cx="12192000" cy="6790267"/>
          </a:xfrm>
        </p:spPr>
        <p:txBody>
          <a:bodyPr>
            <a:normAutofit lnSpcReduction="10000"/>
          </a:bodyPr>
          <a:lstStyle/>
          <a:p>
            <a:pPr marL="0" indent="0">
              <a:buNone/>
            </a:pPr>
            <a:r>
              <a:rPr lang="en-US" sz="3600" b="0" i="0" dirty="0">
                <a:solidFill>
                  <a:srgbClr val="01103A"/>
                </a:solidFill>
                <a:effectLst/>
              </a:rPr>
              <a:t>Gal 4[12] I beg </a:t>
            </a:r>
            <a:r>
              <a:rPr lang="en-US" sz="3600" b="0" dirty="0">
                <a:solidFill>
                  <a:srgbClr val="01103A"/>
                </a:solidFill>
                <a:effectLst/>
              </a:rPr>
              <a:t>of you, brethren, become as I am, for I also have become as you are. You have done me no wrong.</a:t>
            </a:r>
          </a:p>
          <a:p>
            <a:pPr marL="0" indent="0">
              <a:buNone/>
            </a:pPr>
            <a:r>
              <a:rPr lang="en-US" sz="3600" dirty="0">
                <a:solidFill>
                  <a:srgbClr val="01103A"/>
                </a:solidFill>
              </a:rPr>
              <a:t>[19]</a:t>
            </a:r>
            <a:r>
              <a:rPr lang="en-US" sz="3600" b="0" dirty="0">
                <a:solidFill>
                  <a:srgbClr val="01103A"/>
                </a:solidFill>
                <a:effectLst/>
              </a:rPr>
              <a:t> My children, with whom I am again in labor until Christ is formed in you—</a:t>
            </a:r>
          </a:p>
          <a:p>
            <a:pPr marL="0" indent="0">
              <a:buNone/>
            </a:pPr>
            <a:r>
              <a:rPr lang="en-US" sz="3600" dirty="0">
                <a:solidFill>
                  <a:srgbClr val="01103A"/>
                </a:solidFill>
              </a:rPr>
              <a:t>[28]</a:t>
            </a:r>
            <a:r>
              <a:rPr lang="en-US" sz="3600" b="0" dirty="0">
                <a:solidFill>
                  <a:srgbClr val="01103A"/>
                </a:solidFill>
                <a:effectLst/>
              </a:rPr>
              <a:t> And you brethren, like Isaac, are children of promise.</a:t>
            </a:r>
          </a:p>
          <a:p>
            <a:pPr marL="0" indent="0">
              <a:buNone/>
            </a:pPr>
            <a:r>
              <a:rPr lang="en-US" sz="3600" dirty="0">
                <a:solidFill>
                  <a:srgbClr val="01103A"/>
                </a:solidFill>
              </a:rPr>
              <a:t>[31]</a:t>
            </a:r>
            <a:r>
              <a:rPr lang="en-US" sz="3600" b="0" dirty="0">
                <a:solidFill>
                  <a:srgbClr val="01103A"/>
                </a:solidFill>
                <a:effectLst/>
              </a:rPr>
              <a:t> So then, brethren, we are not children of a bondwoman, but of the free woman.</a:t>
            </a:r>
          </a:p>
          <a:p>
            <a:pPr marL="0" indent="0">
              <a:buNone/>
            </a:pPr>
            <a:r>
              <a:rPr lang="en-US" sz="3600" dirty="0"/>
              <a:t>Gal 5[11] </a:t>
            </a:r>
            <a:r>
              <a:rPr lang="en-US" sz="3600" b="0" dirty="0">
                <a:solidFill>
                  <a:srgbClr val="01103A"/>
                </a:solidFill>
                <a:effectLst/>
              </a:rPr>
              <a:t>But I, brethren, if I still preach circumcision, why am I still persecuted? Then the stumbling block of the cross has been abolished.</a:t>
            </a:r>
          </a:p>
          <a:p>
            <a:pPr marL="0" indent="0">
              <a:buNone/>
            </a:pPr>
            <a:r>
              <a:rPr lang="en-US" sz="3600" dirty="0">
                <a:solidFill>
                  <a:srgbClr val="01103A"/>
                </a:solidFill>
              </a:rPr>
              <a:t>[13]</a:t>
            </a:r>
            <a:r>
              <a:rPr lang="en-US" sz="3600" b="0" dirty="0">
                <a:solidFill>
                  <a:srgbClr val="01103A"/>
                </a:solidFill>
                <a:effectLst/>
              </a:rPr>
              <a:t> For you were called to freedom, brethren; only do not turn your freedom into an opportunity for the flesh, but through love </a:t>
            </a:r>
            <a:r>
              <a:rPr lang="en-US" sz="3600" b="0" i="0" dirty="0">
                <a:solidFill>
                  <a:srgbClr val="01103A"/>
                </a:solidFill>
                <a:effectLst/>
              </a:rPr>
              <a:t>serve one another.</a:t>
            </a:r>
          </a:p>
        </p:txBody>
      </p:sp>
    </p:spTree>
    <p:extLst>
      <p:ext uri="{BB962C8B-B14F-4D97-AF65-F5344CB8AC3E}">
        <p14:creationId xmlns:p14="http://schemas.microsoft.com/office/powerpoint/2010/main" val="3549135628"/>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A63F9-91BC-C826-B3B7-75E9F5531D0C}"/>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5D4F2356-3F76-69CB-4CFB-8D04822EF36F}"/>
              </a:ext>
            </a:extLst>
          </p:cNvPr>
          <p:cNvSpPr>
            <a:spLocks noGrp="1"/>
          </p:cNvSpPr>
          <p:nvPr>
            <p:ph idx="1"/>
          </p:nvPr>
        </p:nvSpPr>
        <p:spPr>
          <a:xfrm>
            <a:off x="325120" y="1407142"/>
            <a:ext cx="11318240" cy="5450857"/>
          </a:xfrm>
        </p:spPr>
        <p:txBody>
          <a:bodyPr/>
          <a:lstStyle/>
          <a:p>
            <a:pPr marL="0" indent="0">
              <a:buNone/>
            </a:pPr>
            <a:r>
              <a:rPr lang="en-US" sz="3600" dirty="0">
                <a:solidFill>
                  <a:srgbClr val="01103A"/>
                </a:solidFill>
              </a:rPr>
              <a:t>Gal 6[1]</a:t>
            </a:r>
            <a:r>
              <a:rPr lang="en-US" sz="3600" b="0" dirty="0">
                <a:solidFill>
                  <a:srgbClr val="01103A"/>
                </a:solidFill>
                <a:effectLst/>
              </a:rPr>
              <a:t> Brethren, even if anyone is caught in any trespass, you who are spiritual, restore such a one in a spirit of gentleness; each one looking to yourself, so that you too will not be tempted.</a:t>
            </a:r>
          </a:p>
          <a:p>
            <a:pPr marL="0" indent="0">
              <a:buNone/>
            </a:pPr>
            <a:r>
              <a:rPr lang="en-US" sz="3600" dirty="0">
                <a:solidFill>
                  <a:srgbClr val="01103A"/>
                </a:solidFill>
              </a:rPr>
              <a:t>[18] </a:t>
            </a:r>
            <a:r>
              <a:rPr lang="en-US" sz="3600" b="0" dirty="0">
                <a:solidFill>
                  <a:srgbClr val="01103A"/>
                </a:solidFill>
                <a:effectLst/>
              </a:rPr>
              <a:t>The grace of </a:t>
            </a:r>
            <a:r>
              <a:rPr lang="en-US" sz="3600" b="0" i="0" dirty="0">
                <a:solidFill>
                  <a:srgbClr val="01103A"/>
                </a:solidFill>
                <a:effectLst/>
              </a:rPr>
              <a:t>our Lord Jesus Christ be with your spirit, brethren. Amen.</a:t>
            </a:r>
            <a:endParaRPr lang="en-US" sz="3600" dirty="0"/>
          </a:p>
          <a:p>
            <a:endParaRPr lang="en-US" dirty="0"/>
          </a:p>
        </p:txBody>
      </p:sp>
    </p:spTree>
    <p:extLst>
      <p:ext uri="{BB962C8B-B14F-4D97-AF65-F5344CB8AC3E}">
        <p14:creationId xmlns:p14="http://schemas.microsoft.com/office/powerpoint/2010/main" val="40540151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807AC-9066-2D63-A6EC-353CB2324060}"/>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74D10EE-1CD8-E188-B804-D70C91317508}"/>
              </a:ext>
            </a:extLst>
          </p:cNvPr>
          <p:cNvSpPr>
            <a:spLocks noGrp="1"/>
          </p:cNvSpPr>
          <p:nvPr>
            <p:ph idx="1"/>
          </p:nvPr>
        </p:nvSpPr>
        <p:spPr>
          <a:xfrm>
            <a:off x="914400" y="924748"/>
            <a:ext cx="10439400" cy="5252215"/>
          </a:xfrm>
        </p:spPr>
        <p:txBody>
          <a:bodyPr>
            <a:normAutofit/>
          </a:bodyPr>
          <a:lstStyle/>
          <a:p>
            <a:pPr marL="0" indent="0">
              <a:buNone/>
            </a:pPr>
            <a:r>
              <a:rPr lang="en-US" sz="3600" dirty="0"/>
              <a:t>After being amazed at their desertion from the truth of the gospel and calling the Galatians foolish and bewitched, Paul now takes up the mantel of pastor to again remind them of happier times.</a:t>
            </a:r>
          </a:p>
          <a:p>
            <a:pPr marL="0" indent="0">
              <a:buNone/>
            </a:pPr>
            <a:r>
              <a:rPr lang="en-US" sz="3600" dirty="0"/>
              <a:t>Paul calls them again “brethren” (4[12],[28],[31], 5[11],[13], 6[1],[18]) and “my little children” (4[19]).</a:t>
            </a:r>
          </a:p>
        </p:txBody>
      </p:sp>
    </p:spTree>
    <p:extLst>
      <p:ext uri="{BB962C8B-B14F-4D97-AF65-F5344CB8AC3E}">
        <p14:creationId xmlns:p14="http://schemas.microsoft.com/office/powerpoint/2010/main" val="2961268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87606-096B-9093-BA0D-34A7FE3779C8}"/>
              </a:ext>
            </a:extLst>
          </p:cNvPr>
          <p:cNvSpPr>
            <a:spLocks noGrp="1"/>
          </p:cNvSpPr>
          <p:nvPr>
            <p:ph type="title"/>
          </p:nvPr>
        </p:nvSpPr>
        <p:spPr>
          <a:xfrm>
            <a:off x="838200" y="365125"/>
            <a:ext cx="10515600" cy="5756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8F99836-9739-B3D1-FB99-FC1958E90B51}"/>
              </a:ext>
            </a:extLst>
          </p:cNvPr>
          <p:cNvSpPr>
            <a:spLocks noGrp="1"/>
          </p:cNvSpPr>
          <p:nvPr>
            <p:ph idx="1"/>
          </p:nvPr>
        </p:nvSpPr>
        <p:spPr>
          <a:xfrm>
            <a:off x="129396" y="422694"/>
            <a:ext cx="12062604" cy="6185140"/>
          </a:xfrm>
        </p:spPr>
        <p:txBody>
          <a:bodyPr>
            <a:noAutofit/>
          </a:bodyPr>
          <a:lstStyle/>
          <a:p>
            <a:pPr marL="0" indent="0">
              <a:buNone/>
            </a:pPr>
            <a:r>
              <a:rPr lang="en-US" sz="3600" dirty="0"/>
              <a:t>Acts 17[27] </a:t>
            </a:r>
            <a:r>
              <a:rPr lang="en-US" sz="3600" b="0" i="0" dirty="0">
                <a:solidFill>
                  <a:srgbClr val="01103A"/>
                </a:solidFill>
                <a:effectLst/>
              </a:rPr>
              <a:t>“so that they should seek the Lord, in the hope that they might grope for Him and find Him, though He is not far from each one of us; [28] for in Him we live and move and have our being, as also some of your own poets have said, ‘For we are also His offspring.’ [29] Therefore, since we are the offspring of God, we ought not to think that the Divine Nature is like gold or silver or stone, something shaped by art and man’s devising. [30] Truly, these times of ignorance God overlooked, but now commands all men everywhere to repent, [31] because He has appointed a day on which He will judge the world in righteousness by the Man whom He has ordained. He has given assurance of this to all by raising Him from the dead.” </a:t>
            </a:r>
            <a:endParaRPr lang="en-US" sz="3600" dirty="0"/>
          </a:p>
        </p:txBody>
      </p:sp>
    </p:spTree>
    <p:extLst>
      <p:ext uri="{BB962C8B-B14F-4D97-AF65-F5344CB8AC3E}">
        <p14:creationId xmlns:p14="http://schemas.microsoft.com/office/powerpoint/2010/main" val="25443042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9D7F58-036F-75DF-D648-F678F8C881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3F7D97-D7B5-A5C8-E052-0CEFCF75958F}"/>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C5EB794-3489-B698-E6BF-D139E229E588}"/>
              </a:ext>
            </a:extLst>
          </p:cNvPr>
          <p:cNvSpPr>
            <a:spLocks noGrp="1"/>
          </p:cNvSpPr>
          <p:nvPr>
            <p:ph idx="1"/>
          </p:nvPr>
        </p:nvSpPr>
        <p:spPr>
          <a:xfrm>
            <a:off x="838200" y="615064"/>
            <a:ext cx="10515600" cy="5923530"/>
          </a:xfrm>
        </p:spPr>
        <p:txBody>
          <a:bodyPr>
            <a:normAutofit/>
          </a:bodyPr>
          <a:lstStyle/>
          <a:p>
            <a:pPr marL="0" indent="0">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Gal 1 [1] Paul, an apostle (not sent from men or through the agency of man, but through Jesus Christ and God the Father, who raised Him from the dead) [2] and all the brethren who are with me, to the churches of Galatia: </a:t>
            </a:r>
            <a:r>
              <a:rPr lang="en-US" sz="4000" b="1" dirty="0">
                <a:effectLst/>
                <a:latin typeface="Calibri" panose="020F0502020204030204" pitchFamily="34" charset="0"/>
                <a:ea typeface="Calibri" panose="020F0502020204030204" pitchFamily="34" charset="0"/>
                <a:cs typeface="Times New Roman" panose="02020603050405020304" pitchFamily="18" charset="0"/>
              </a:rPr>
              <a:t>[3] Grace to you and peace from God our Father and the Lord Jesus Christ</a:t>
            </a:r>
            <a:r>
              <a:rPr lang="en-US" sz="4000" dirty="0">
                <a:effectLst/>
                <a:latin typeface="Calibri" panose="020F0502020204030204" pitchFamily="34" charset="0"/>
                <a:ea typeface="Calibri" panose="020F0502020204030204" pitchFamily="34" charset="0"/>
                <a:cs typeface="Times New Roman" panose="02020603050405020304" pitchFamily="18" charset="0"/>
              </a:rPr>
              <a:t>, [4] who gave Himself for our sins so that He might rescue us from this present evil age, according to the will of our God and Father, [5] to Whom be the glory forevermore. Amen.</a:t>
            </a:r>
          </a:p>
          <a:p>
            <a:endParaRPr lang="en-US" dirty="0"/>
          </a:p>
        </p:txBody>
      </p:sp>
    </p:spTree>
    <p:extLst>
      <p:ext uri="{BB962C8B-B14F-4D97-AF65-F5344CB8AC3E}">
        <p14:creationId xmlns:p14="http://schemas.microsoft.com/office/powerpoint/2010/main" val="2124498764"/>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677B3-BF58-FDE8-D7E3-182FFFD4DDC0}"/>
              </a:ext>
            </a:extLst>
          </p:cNvPr>
          <p:cNvSpPr>
            <a:spLocks noGrp="1"/>
          </p:cNvSpPr>
          <p:nvPr>
            <p:ph type="title"/>
          </p:nvPr>
        </p:nvSpPr>
        <p:spPr>
          <a:xfrm>
            <a:off x="838200" y="365125"/>
            <a:ext cx="10515600" cy="5756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15465D58-7C57-2BCD-AD3D-EA02EB2FCBFF}"/>
              </a:ext>
            </a:extLst>
          </p:cNvPr>
          <p:cNvSpPr>
            <a:spLocks noGrp="1"/>
          </p:cNvSpPr>
          <p:nvPr>
            <p:ph idx="1"/>
          </p:nvPr>
        </p:nvSpPr>
        <p:spPr>
          <a:xfrm>
            <a:off x="690113" y="1000664"/>
            <a:ext cx="10663687" cy="5176299"/>
          </a:xfrm>
        </p:spPr>
        <p:txBody>
          <a:bodyPr>
            <a:normAutofit/>
          </a:bodyPr>
          <a:lstStyle/>
          <a:p>
            <a:pPr marL="0" indent="0">
              <a:buNone/>
            </a:pPr>
            <a:r>
              <a:rPr lang="en-US" sz="3600" dirty="0"/>
              <a:t>Now that the more important part of his Epistle has been finished, he realizes that he has handled the Galatians too roughly. Anxious lest he should do more harm than good, he is careful to let them see that his criticism proceeds from affection and a true apostolic concern for their welfare. He is eager to mitigate his sharp words with gentle sentiments in order to win them again. Luther</a:t>
            </a:r>
          </a:p>
        </p:txBody>
      </p:sp>
    </p:spTree>
    <p:extLst>
      <p:ext uri="{BB962C8B-B14F-4D97-AF65-F5344CB8AC3E}">
        <p14:creationId xmlns:p14="http://schemas.microsoft.com/office/powerpoint/2010/main" val="239837865"/>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73FDAB-BA77-2937-E8A2-93A84D41FE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D8E96F-AE2D-51E5-11B5-42A469B81208}"/>
              </a:ext>
            </a:extLst>
          </p:cNvPr>
          <p:cNvSpPr>
            <a:spLocks noGrp="1"/>
          </p:cNvSpPr>
          <p:nvPr>
            <p:ph type="title"/>
          </p:nvPr>
        </p:nvSpPr>
        <p:spPr>
          <a:xfrm>
            <a:off x="838200" y="365125"/>
            <a:ext cx="10515600" cy="4894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2EC423D1-F0D8-7B3E-00EE-C53B1E384F21}"/>
              </a:ext>
            </a:extLst>
          </p:cNvPr>
          <p:cNvSpPr>
            <a:spLocks noGrp="1"/>
          </p:cNvSpPr>
          <p:nvPr>
            <p:ph idx="1"/>
          </p:nvPr>
        </p:nvSpPr>
        <p:spPr>
          <a:xfrm>
            <a:off x="491706" y="629727"/>
            <a:ext cx="11283350" cy="5633501"/>
          </a:xfrm>
        </p:spPr>
        <p:txBody>
          <a:bodyPr>
            <a:normAutofit/>
          </a:bodyPr>
          <a:lstStyle/>
          <a:p>
            <a:pPr marL="0" indent="0">
              <a:buNone/>
            </a:pPr>
            <a:r>
              <a:rPr lang="en-US" sz="3600" b="0" dirty="0">
                <a:solidFill>
                  <a:srgbClr val="01103A"/>
                </a:solidFill>
                <a:effectLst/>
              </a:rPr>
              <a:t>Gal 4[12] I beg of you, brethren, become as I am, for I also have become as you are. You have done me no wrong; [13] but you know that it was because of a bodily illness that I preached the gospel to you the first time; [14] and that which was a trial to you in my bodily condition you did not despise and loathe, but you received me as an angel of God, as Christ Jesus Himself. </a:t>
            </a:r>
            <a:r>
              <a:rPr lang="en-US" sz="3600" dirty="0"/>
              <a:t>[15] </a:t>
            </a:r>
            <a:r>
              <a:rPr lang="en-US" sz="3600" b="0" i="0" dirty="0">
                <a:solidFill>
                  <a:srgbClr val="01103A"/>
                </a:solidFill>
                <a:effectLst/>
              </a:rPr>
              <a:t>Where then is that sense of blessing you had? For I bear you witness that, if possible, you would have plucked out your eyes and given them to me.</a:t>
            </a:r>
            <a:endParaRPr lang="en-US" sz="3600" dirty="0"/>
          </a:p>
        </p:txBody>
      </p:sp>
    </p:spTree>
    <p:extLst>
      <p:ext uri="{BB962C8B-B14F-4D97-AF65-F5344CB8AC3E}">
        <p14:creationId xmlns:p14="http://schemas.microsoft.com/office/powerpoint/2010/main" val="2438913981"/>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EA8FC-211F-A590-5862-EC24C56F956C}"/>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6CFD801-C696-639E-390D-A5F4B090D116}"/>
              </a:ext>
            </a:extLst>
          </p:cNvPr>
          <p:cNvSpPr>
            <a:spLocks noGrp="1"/>
          </p:cNvSpPr>
          <p:nvPr>
            <p:ph idx="1"/>
          </p:nvPr>
        </p:nvSpPr>
        <p:spPr>
          <a:xfrm>
            <a:off x="672860" y="1087784"/>
            <a:ext cx="10680940" cy="5134898"/>
          </a:xfrm>
        </p:spPr>
        <p:txBody>
          <a:bodyPr>
            <a:normAutofit/>
          </a:bodyPr>
          <a:lstStyle/>
          <a:p>
            <a:pPr marL="0" indent="0">
              <a:buNone/>
            </a:pPr>
            <a:r>
              <a:rPr lang="en-US" sz="3600" dirty="0"/>
              <a:t>The Galatians are commended for receiving the Gospel from a man as unimposing and afflicted all around as Paul was. Wherever he preached the Gospel, Jews and Gentiles raved against him. All the influential and religious people of his day denounced him. But the Galatians did not mind it. That was greatly to their honor. And Paul does not neglect to praise them for it. This praise Paul bestows on none of the other churches to which he wrote. Luther</a:t>
            </a:r>
          </a:p>
        </p:txBody>
      </p:sp>
    </p:spTree>
    <p:extLst>
      <p:ext uri="{BB962C8B-B14F-4D97-AF65-F5344CB8AC3E}">
        <p14:creationId xmlns:p14="http://schemas.microsoft.com/office/powerpoint/2010/main" val="3838929407"/>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115C2-BEF2-D624-CB4C-A7EE36796875}"/>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C92C830-D831-E71E-2256-FC6C31B39476}"/>
              </a:ext>
            </a:extLst>
          </p:cNvPr>
          <p:cNvSpPr>
            <a:spLocks noGrp="1"/>
          </p:cNvSpPr>
          <p:nvPr>
            <p:ph idx="1"/>
          </p:nvPr>
        </p:nvSpPr>
        <p:spPr>
          <a:xfrm>
            <a:off x="517585" y="456562"/>
            <a:ext cx="10972799" cy="6105551"/>
          </a:xfrm>
        </p:spPr>
        <p:txBody>
          <a:bodyPr>
            <a:noAutofit/>
          </a:bodyPr>
          <a:lstStyle/>
          <a:p>
            <a:pPr marL="0" indent="0">
              <a:buNone/>
            </a:pPr>
            <a:r>
              <a:rPr lang="en-US" sz="3600" b="0" i="0" dirty="0">
                <a:solidFill>
                  <a:srgbClr val="01103A"/>
                </a:solidFill>
                <a:effectLst/>
              </a:rPr>
              <a:t>Gal 4[16] So have I become your enemy by telling you the truth? [17] They eagerly seek you, not commendably, but they wish to shut you out so that you will seek them. [18] But it is good always to be eagerly sought in a commendable manner, and not only when I am present with you. [19] My children, with whom I am again in labor until Christ  is formed in you—[20] but I could wish to be present  with you now and to change my tone, for I am perplexed about you.</a:t>
            </a:r>
            <a:endParaRPr lang="en-US" sz="3600" dirty="0"/>
          </a:p>
        </p:txBody>
      </p:sp>
    </p:spTree>
    <p:extLst>
      <p:ext uri="{BB962C8B-B14F-4D97-AF65-F5344CB8AC3E}">
        <p14:creationId xmlns:p14="http://schemas.microsoft.com/office/powerpoint/2010/main" val="1374147290"/>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96CF8-8B04-143D-4407-E6642BBEDA96}"/>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F8524D3-2D68-8747-0256-ED3C95BEE34D}"/>
              </a:ext>
            </a:extLst>
          </p:cNvPr>
          <p:cNvSpPr>
            <a:spLocks noGrp="1"/>
          </p:cNvSpPr>
          <p:nvPr>
            <p:ph idx="1"/>
          </p:nvPr>
        </p:nvSpPr>
        <p:spPr>
          <a:xfrm>
            <a:off x="838200" y="365125"/>
            <a:ext cx="10515600" cy="5811838"/>
          </a:xfrm>
        </p:spPr>
        <p:txBody>
          <a:bodyPr>
            <a:normAutofit/>
          </a:bodyPr>
          <a:lstStyle/>
          <a:p>
            <a:pPr marL="0" indent="0">
              <a:buNone/>
            </a:pPr>
            <a:r>
              <a:rPr lang="en-US" sz="3600" dirty="0"/>
              <a:t>Paul takes the false apostles to task for their flattery. Satan’s satellites </a:t>
            </a:r>
            <a:r>
              <a:rPr lang="en-US" sz="3600" dirty="0" err="1"/>
              <a:t>softsoap</a:t>
            </a:r>
            <a:r>
              <a:rPr lang="en-US" sz="3600" dirty="0"/>
              <a:t> the people. Paul calls it “by good words and fair speeches to deceive the hearts of the simple” (Romans 16:18). The false apostles manifested a zeal for the Galatians that did them no good. At any rate, they succeeded in making the Galatians believe that they were very much concerned about them. Paul warns them to discriminate between a good zeal and a wrong zeal. “I am as zealous for you,” says Paul, “as they are. Judge which zeal is better, mine or theirs. Do not be so easily taken in by their zeal.” L</a:t>
            </a:r>
          </a:p>
        </p:txBody>
      </p:sp>
    </p:spTree>
    <p:extLst>
      <p:ext uri="{BB962C8B-B14F-4D97-AF65-F5344CB8AC3E}">
        <p14:creationId xmlns:p14="http://schemas.microsoft.com/office/powerpoint/2010/main" val="1932379704"/>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AD013-A579-3F15-D560-FC05511C9EA0}"/>
              </a:ext>
            </a:extLst>
          </p:cNvPr>
          <p:cNvSpPr>
            <a:spLocks noGrp="1"/>
          </p:cNvSpPr>
          <p:nvPr>
            <p:ph type="title"/>
          </p:nvPr>
        </p:nvSpPr>
        <p:spPr>
          <a:xfrm>
            <a:off x="838200" y="365126"/>
            <a:ext cx="10515600" cy="6569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4197BC6-37DC-3871-8BF7-1ADC50067B20}"/>
              </a:ext>
            </a:extLst>
          </p:cNvPr>
          <p:cNvSpPr>
            <a:spLocks noGrp="1"/>
          </p:cNvSpPr>
          <p:nvPr>
            <p:ph idx="1"/>
          </p:nvPr>
        </p:nvSpPr>
        <p:spPr>
          <a:xfrm>
            <a:off x="720969" y="1129567"/>
            <a:ext cx="10632831" cy="5047396"/>
          </a:xfrm>
        </p:spPr>
        <p:txBody>
          <a:bodyPr>
            <a:normAutofit/>
          </a:bodyPr>
          <a:lstStyle/>
          <a:p>
            <a:pPr marL="0" indent="0">
              <a:buNone/>
            </a:pPr>
            <a:r>
              <a:rPr lang="en-US" sz="3600" dirty="0"/>
              <a:t>All troubles, calamities, famines, wars were laid to the charge of the Gospel of the apostles. However, the apostles were not deterred by such calumnies from preaching the Gospel. They knew that they “ought to obey God rather than men,” and that it was better for the world to be upset than to be ignorant of Christ. L</a:t>
            </a:r>
          </a:p>
        </p:txBody>
      </p:sp>
    </p:spTree>
    <p:extLst>
      <p:ext uri="{BB962C8B-B14F-4D97-AF65-F5344CB8AC3E}">
        <p14:creationId xmlns:p14="http://schemas.microsoft.com/office/powerpoint/2010/main" val="3493424261"/>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56D77-A71C-7322-C912-D5233E742E9E}"/>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8F43A52-9D23-7C9C-9FC0-DADE77413F43}"/>
              </a:ext>
            </a:extLst>
          </p:cNvPr>
          <p:cNvSpPr>
            <a:spLocks noGrp="1"/>
          </p:cNvSpPr>
          <p:nvPr>
            <p:ph idx="1"/>
          </p:nvPr>
        </p:nvSpPr>
        <p:spPr>
          <a:xfrm>
            <a:off x="838200" y="365125"/>
            <a:ext cx="10515600" cy="5811838"/>
          </a:xfrm>
        </p:spPr>
        <p:txBody>
          <a:bodyPr>
            <a:normAutofit lnSpcReduction="10000"/>
          </a:bodyPr>
          <a:lstStyle/>
          <a:p>
            <a:pPr marL="0" indent="0">
              <a:buNone/>
            </a:pPr>
            <a:r>
              <a:rPr lang="en-US" sz="3600" b="0" i="0" dirty="0">
                <a:solidFill>
                  <a:srgbClr val="01103A"/>
                </a:solidFill>
                <a:effectLst/>
              </a:rPr>
              <a:t>Gal 4[19] My children, with whom I am again in labor until Christ  is formed in you—[20] but I could wish to be present  with you now and to change my tone, for I am perplexed about you.</a:t>
            </a:r>
          </a:p>
          <a:p>
            <a:pPr marL="0" indent="0">
              <a:buNone/>
            </a:pPr>
            <a:r>
              <a:rPr lang="en-US" sz="3600" dirty="0"/>
              <a:t>A common saying has it that a letter is a dead messenger. Something is lacking in all writing. You can never be sure how the written page will affect the reader, because his mood, his circumstances, his affections are so changeable. It is different with the spoken word. If it is harsh and ill-timed it can always be remodeled. No wonder the Apostle expresses the wish that he could speak to the Galatians in person. Luther</a:t>
            </a:r>
          </a:p>
        </p:txBody>
      </p:sp>
    </p:spTree>
    <p:extLst>
      <p:ext uri="{BB962C8B-B14F-4D97-AF65-F5344CB8AC3E}">
        <p14:creationId xmlns:p14="http://schemas.microsoft.com/office/powerpoint/2010/main" val="1282373126"/>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87FF37-5CCA-15A0-8645-45B987A2D3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0E80F2-EE5B-C241-F4D6-8B84F1EC26E4}"/>
              </a:ext>
            </a:extLst>
          </p:cNvPr>
          <p:cNvSpPr>
            <a:spLocks noGrp="1"/>
          </p:cNvSpPr>
          <p:nvPr>
            <p:ph type="title"/>
          </p:nvPr>
        </p:nvSpPr>
        <p:spPr>
          <a:xfrm>
            <a:off x="838200" y="365126"/>
            <a:ext cx="10515600" cy="315912"/>
          </a:xfrm>
        </p:spPr>
        <p:txBody>
          <a:bodyPr>
            <a:normAutofit fontScale="90000"/>
          </a:bodyPr>
          <a:lstStyle/>
          <a:p>
            <a:r>
              <a:rPr lang="en-US" b="1" dirty="0"/>
              <a:t>				Galatians 4</a:t>
            </a:r>
          </a:p>
        </p:txBody>
      </p:sp>
      <p:sp>
        <p:nvSpPr>
          <p:cNvPr id="3" name="Content Placeholder 2">
            <a:extLst>
              <a:ext uri="{FF2B5EF4-FFF2-40B4-BE49-F238E27FC236}">
                <a16:creationId xmlns:a16="http://schemas.microsoft.com/office/drawing/2014/main" id="{8C5483E1-F5AA-02C0-4EA6-7ED4C471F95D}"/>
              </a:ext>
            </a:extLst>
          </p:cNvPr>
          <p:cNvSpPr>
            <a:spLocks noGrp="1"/>
          </p:cNvSpPr>
          <p:nvPr>
            <p:ph idx="1"/>
          </p:nvPr>
        </p:nvSpPr>
        <p:spPr>
          <a:xfrm>
            <a:off x="940278" y="1561381"/>
            <a:ext cx="10413521" cy="4615582"/>
          </a:xfrm>
        </p:spPr>
        <p:txBody>
          <a:bodyPr/>
          <a:lstStyle/>
          <a:p>
            <a:r>
              <a:rPr lang="en-US" sz="4000" dirty="0"/>
              <a:t>Gal 4[1-7] Sonship in Christ</a:t>
            </a:r>
          </a:p>
          <a:p>
            <a:r>
              <a:rPr lang="en-US" sz="4000" dirty="0"/>
              <a:t>Gal 4[8-11] Known to God</a:t>
            </a:r>
          </a:p>
          <a:p>
            <a:r>
              <a:rPr lang="en-US" sz="4000" dirty="0"/>
              <a:t>Gal 4[12-20] Remember Your First Love</a:t>
            </a:r>
          </a:p>
          <a:p>
            <a:r>
              <a:rPr lang="en-US" sz="4000" b="1" dirty="0"/>
              <a:t>Gal 4[21-31] Abraham’s Legacy</a:t>
            </a:r>
          </a:p>
          <a:p>
            <a:pPr marL="0" indent="0">
              <a:buNone/>
            </a:pPr>
            <a:endParaRPr lang="en-US" dirty="0"/>
          </a:p>
        </p:txBody>
      </p:sp>
    </p:spTree>
    <p:extLst>
      <p:ext uri="{BB962C8B-B14F-4D97-AF65-F5344CB8AC3E}">
        <p14:creationId xmlns:p14="http://schemas.microsoft.com/office/powerpoint/2010/main" val="2575964642"/>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4300B-9BBE-9C2C-2BDF-9285F2105C61}"/>
              </a:ext>
            </a:extLst>
          </p:cNvPr>
          <p:cNvSpPr>
            <a:spLocks noGrp="1"/>
          </p:cNvSpPr>
          <p:nvPr>
            <p:ph type="title"/>
          </p:nvPr>
        </p:nvSpPr>
        <p:spPr>
          <a:xfrm>
            <a:off x="838200" y="365125"/>
            <a:ext cx="10515600" cy="315913"/>
          </a:xfrm>
        </p:spPr>
        <p:txBody>
          <a:bodyPr>
            <a:noAutofit/>
          </a:bodyPr>
          <a:lstStyle/>
          <a:p>
            <a:r>
              <a:rPr lang="en-US" sz="3600" b="1" dirty="0"/>
              <a:t>				Bond and Free</a:t>
            </a:r>
          </a:p>
        </p:txBody>
      </p:sp>
      <p:sp>
        <p:nvSpPr>
          <p:cNvPr id="3" name="Content Placeholder 2">
            <a:extLst>
              <a:ext uri="{FF2B5EF4-FFF2-40B4-BE49-F238E27FC236}">
                <a16:creationId xmlns:a16="http://schemas.microsoft.com/office/drawing/2014/main" id="{4065F019-8B52-E3D3-F652-3A6DF3316943}"/>
              </a:ext>
            </a:extLst>
          </p:cNvPr>
          <p:cNvSpPr>
            <a:spLocks noGrp="1"/>
          </p:cNvSpPr>
          <p:nvPr>
            <p:ph idx="1"/>
          </p:nvPr>
        </p:nvSpPr>
        <p:spPr>
          <a:xfrm>
            <a:off x="-69011" y="844939"/>
            <a:ext cx="12191999" cy="5944049"/>
          </a:xfrm>
        </p:spPr>
        <p:txBody>
          <a:bodyPr>
            <a:noAutofit/>
          </a:bodyPr>
          <a:lstStyle/>
          <a:p>
            <a:pPr marL="0" indent="0">
              <a:buNone/>
            </a:pPr>
            <a:r>
              <a:rPr lang="en-US" sz="3600" dirty="0"/>
              <a:t>Gal 4[21] </a:t>
            </a:r>
            <a:r>
              <a:rPr lang="en-US" sz="3600" b="0" i="0" dirty="0">
                <a:solidFill>
                  <a:srgbClr val="01103A"/>
                </a:solidFill>
                <a:effectLst/>
              </a:rPr>
              <a:t>Tell me, you who want to be under law, do you not listen to the law? [22] For it is written that Abraham had two sons, one by the bondwoman and one by the free woman [23] But the son by the bondwoman was born according to the flesh, and the son by the free woman through the promise. [24] This is allegorically </a:t>
            </a:r>
            <a:r>
              <a:rPr lang="en-US" sz="3600" b="0" dirty="0">
                <a:solidFill>
                  <a:srgbClr val="01103A"/>
                </a:solidFill>
                <a:effectLst/>
              </a:rPr>
              <a:t>speaking, for these women are two covenants: one proceeding from Mount Sinai bearing children who are to be slaves; she is </a:t>
            </a:r>
            <a:r>
              <a:rPr lang="en-US" sz="3600" b="0" i="0" dirty="0">
                <a:solidFill>
                  <a:srgbClr val="01103A"/>
                </a:solidFill>
                <a:effectLst/>
              </a:rPr>
              <a:t>Hagar. [25] Now this Hagar is Mount             Sinai in Arabia and corresponds to the  present Jerusalem, for she is in slavery with her children. [26] But the Jerusalem above is free; she is our mother.</a:t>
            </a:r>
            <a:endParaRPr lang="en-US" sz="3600" dirty="0"/>
          </a:p>
        </p:txBody>
      </p:sp>
    </p:spTree>
    <p:extLst>
      <p:ext uri="{BB962C8B-B14F-4D97-AF65-F5344CB8AC3E}">
        <p14:creationId xmlns:p14="http://schemas.microsoft.com/office/powerpoint/2010/main" val="3289067319"/>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C151C-0A0E-EC5C-0590-2E9A21ED97A4}"/>
              </a:ext>
            </a:extLst>
          </p:cNvPr>
          <p:cNvSpPr>
            <a:spLocks noGrp="1"/>
          </p:cNvSpPr>
          <p:nvPr>
            <p:ph type="title"/>
          </p:nvPr>
        </p:nvSpPr>
        <p:spPr>
          <a:xfrm flipV="1">
            <a:off x="838200" y="316524"/>
            <a:ext cx="10515600" cy="4860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8D788CF-9A96-680F-641D-1EB752D75125}"/>
              </a:ext>
            </a:extLst>
          </p:cNvPr>
          <p:cNvSpPr>
            <a:spLocks noGrp="1"/>
          </p:cNvSpPr>
          <p:nvPr>
            <p:ph idx="1"/>
          </p:nvPr>
        </p:nvSpPr>
        <p:spPr>
          <a:xfrm>
            <a:off x="0" y="0"/>
            <a:ext cx="12192000" cy="6858000"/>
          </a:xfrm>
        </p:spPr>
        <p:txBody>
          <a:bodyPr>
            <a:noAutofit/>
          </a:bodyPr>
          <a:lstStyle/>
          <a:p>
            <a:pPr marL="0" indent="0">
              <a:buNone/>
            </a:pPr>
            <a:r>
              <a:rPr lang="en-US" sz="3600" dirty="0"/>
              <a:t>A little while ago Paul called Mount Sinai, Hagar. He would now gladly make Jerusalem the Sarah of the New Testament, but he cannot. The earthly Jerusalem is not Sarah, but a part of Hagar. Hagar lives there in the home of the Law, the Temple, the priesthood, the ceremonies, and whatever else was ordained in the Law at Mount Sinai. I would have been pleased with this turn of the allegory. It goes to show that not everybody has the gift of allegory. Would you not think it perfectly proper to call Sinai Hagar and Jerusalem Sarah? True, Paul does call Sarah Jerusalem. But he has the spiritual and heavenly Jerusalem in mind, not the earthly Jerusalem. Sarah represents that spiritual Jerusalem where there is no Law but only the promise, and where the inhabitants are free.  Luther</a:t>
            </a:r>
          </a:p>
        </p:txBody>
      </p:sp>
    </p:spTree>
    <p:extLst>
      <p:ext uri="{BB962C8B-B14F-4D97-AF65-F5344CB8AC3E}">
        <p14:creationId xmlns:p14="http://schemas.microsoft.com/office/powerpoint/2010/main" val="18974378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80515-C717-0ACB-856D-A39D18F03217}"/>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610CFCD-FF7F-3E69-2BFD-FC568A1F015F}"/>
              </a:ext>
            </a:extLst>
          </p:cNvPr>
          <p:cNvSpPr>
            <a:spLocks noGrp="1"/>
          </p:cNvSpPr>
          <p:nvPr>
            <p:ph idx="1"/>
          </p:nvPr>
        </p:nvSpPr>
        <p:spPr>
          <a:xfrm>
            <a:off x="207034" y="365125"/>
            <a:ext cx="11593902" cy="6311719"/>
          </a:xfrm>
        </p:spPr>
        <p:txBody>
          <a:bodyPr>
            <a:noAutofit/>
          </a:bodyPr>
          <a:lstStyle/>
          <a:p>
            <a:pPr marL="0" indent="0">
              <a:buNone/>
            </a:pPr>
            <a:r>
              <a:rPr lang="en-US" sz="3600" dirty="0"/>
              <a:t>“The greeting of the Apostle is refreshing. Grace remits sin, and peace quiets the conscience. Sin and conscience torment us, but Christ has overcome these fiends now and forever. Only Christians possess this victorious knowledge given from above. These two terms, grace and peace, constitute Christianity. Grace involves the remission of sins, peace, and a happy conscience. Sin is not canceled by lawful living, for no person is able to live up to the Law. The Law reveals guilt, fills the conscience with terror, and drives men to despair. Much less is sin taken away by man-invented endeavors. The fact is, the more a person seeks credit for himself by his own efforts, the deeper he goes into debt.” Luther, p8</a:t>
            </a:r>
          </a:p>
        </p:txBody>
      </p:sp>
    </p:spTree>
    <p:extLst>
      <p:ext uri="{BB962C8B-B14F-4D97-AF65-F5344CB8AC3E}">
        <p14:creationId xmlns:p14="http://schemas.microsoft.com/office/powerpoint/2010/main" val="37911031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13697-52F8-47E8-379C-9D4B1BA9F509}"/>
              </a:ext>
            </a:extLst>
          </p:cNvPr>
          <p:cNvSpPr>
            <a:spLocks noGrp="1"/>
          </p:cNvSpPr>
          <p:nvPr>
            <p:ph type="title"/>
          </p:nvPr>
        </p:nvSpPr>
        <p:spPr>
          <a:xfrm flipV="1">
            <a:off x="838200" y="316524"/>
            <a:ext cx="10515600" cy="4860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D4673A7-2028-D463-305F-428BEBE19001}"/>
              </a:ext>
            </a:extLst>
          </p:cNvPr>
          <p:cNvSpPr>
            <a:spLocks noGrp="1"/>
          </p:cNvSpPr>
          <p:nvPr>
            <p:ph idx="1"/>
          </p:nvPr>
        </p:nvSpPr>
        <p:spPr>
          <a:xfrm>
            <a:off x="0" y="510932"/>
            <a:ext cx="12192000" cy="6259145"/>
          </a:xfrm>
        </p:spPr>
        <p:txBody>
          <a:bodyPr>
            <a:noAutofit/>
          </a:bodyPr>
          <a:lstStyle/>
          <a:p>
            <a:pPr marL="0" indent="0">
              <a:buNone/>
            </a:pPr>
            <a:r>
              <a:rPr lang="en-US" sz="3600" b="0" i="0" dirty="0">
                <a:solidFill>
                  <a:srgbClr val="01103A"/>
                </a:solidFill>
                <a:effectLst/>
              </a:rPr>
              <a:t>Gal 4[26] But the Jerusalem above is free; she is our mother. </a:t>
            </a:r>
          </a:p>
          <a:p>
            <a:pPr marL="0" indent="0">
              <a:buNone/>
            </a:pPr>
            <a:r>
              <a:rPr lang="en-US" sz="3600" dirty="0"/>
              <a:t>Do not mistake this one word “above” to refer to the triumphant Church in heaven, but to the militant Church on earth. In Philippians 3:20, the Apostle uses the phrase: “Our conversation is in heaven,” not locally in heaven, but in spirit. When a believer accepts the heavenly gifts of the Gospel he is in heaven. So also in Ephesians 1:3, “Who hath blessed us with all spiritual blessings in heavenly places in Christ.” Jerusalem here means the universal Christian Church on earth. Sarah, the Church, as the bride of Christ bears free children who are not subject to the Law. Luther</a:t>
            </a:r>
          </a:p>
        </p:txBody>
      </p:sp>
    </p:spTree>
    <p:extLst>
      <p:ext uri="{BB962C8B-B14F-4D97-AF65-F5344CB8AC3E}">
        <p14:creationId xmlns:p14="http://schemas.microsoft.com/office/powerpoint/2010/main" val="1668115114"/>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3CAC0-A23F-E17B-85C0-171A13DE2E03}"/>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31E3556-7FA6-47D2-FC6E-5B6AA3261210}"/>
              </a:ext>
            </a:extLst>
          </p:cNvPr>
          <p:cNvSpPr>
            <a:spLocks noGrp="1"/>
          </p:cNvSpPr>
          <p:nvPr>
            <p:ph idx="1"/>
          </p:nvPr>
        </p:nvSpPr>
        <p:spPr>
          <a:xfrm>
            <a:off x="79131" y="456562"/>
            <a:ext cx="12112869" cy="6355717"/>
          </a:xfrm>
        </p:spPr>
        <p:txBody>
          <a:bodyPr>
            <a:noAutofit/>
          </a:bodyPr>
          <a:lstStyle/>
          <a:p>
            <a:pPr marL="0" indent="0">
              <a:buNone/>
            </a:pPr>
            <a:r>
              <a:rPr lang="en-US" sz="3600" dirty="0"/>
              <a:t>Gal 4[27] </a:t>
            </a:r>
            <a:r>
              <a:rPr lang="en-US" sz="3600" b="0" i="0" dirty="0">
                <a:solidFill>
                  <a:srgbClr val="01103A"/>
                </a:solidFill>
                <a:effectLst/>
              </a:rPr>
              <a:t>For it is written, “REJOICE, BARREN WOMAN WHO DOES NOT BEAR; BREAK FORTH AND SHOUT, YOU WHO ARE NOT IN LABOR; FOR MORE NUMEROUS ARE THE CHILDREN OF THE DESOLATE THAN OF THE ONE WHO HAS A HUSBAND.” [28] And you brethren, like Isaac, are children of promise. [29] But as at </a:t>
            </a:r>
            <a:r>
              <a:rPr lang="en-US" sz="3600" b="0" dirty="0">
                <a:solidFill>
                  <a:srgbClr val="01103A"/>
                </a:solidFill>
                <a:effectLst/>
              </a:rPr>
              <a:t>that time he who was born according to the flesh persecuted him who was born according to the Spirit, so it is now also. [30] But what does </a:t>
            </a:r>
            <a:r>
              <a:rPr lang="en-US" sz="3600" b="0" i="0" dirty="0">
                <a:solidFill>
                  <a:srgbClr val="01103A"/>
                </a:solidFill>
                <a:effectLst/>
              </a:rPr>
              <a:t>the Scripture say? “CAST OUT THE  BONDWOMAN AND HER SON, FOR THE SON OF THE BONDWOMAN SHALL NOT BE AN HEIR WITH THE SON OF THE FREE WOMAN.” [31] So then, brethren, we are not children of a bondwoman, but of the free woman.</a:t>
            </a:r>
            <a:endParaRPr lang="en-US" sz="3600" dirty="0"/>
          </a:p>
        </p:txBody>
      </p:sp>
    </p:spTree>
    <p:extLst>
      <p:ext uri="{BB962C8B-B14F-4D97-AF65-F5344CB8AC3E}">
        <p14:creationId xmlns:p14="http://schemas.microsoft.com/office/powerpoint/2010/main" val="3818020961"/>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71325-EC22-CBA4-CDC7-43E89CEAEAF5}"/>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D647C1F-B372-D31F-C4C5-3E5C4877D585}"/>
              </a:ext>
            </a:extLst>
          </p:cNvPr>
          <p:cNvSpPr>
            <a:spLocks noGrp="1"/>
          </p:cNvSpPr>
          <p:nvPr>
            <p:ph idx="1"/>
          </p:nvPr>
        </p:nvSpPr>
        <p:spPr>
          <a:xfrm>
            <a:off x="301925" y="224286"/>
            <a:ext cx="11542143" cy="6504317"/>
          </a:xfrm>
        </p:spPr>
        <p:txBody>
          <a:bodyPr>
            <a:noAutofit/>
          </a:bodyPr>
          <a:lstStyle/>
          <a:p>
            <a:pPr marL="0" indent="0">
              <a:buNone/>
            </a:pPr>
            <a:r>
              <a:rPr lang="en-US" sz="3600" dirty="0"/>
              <a:t>Sarah, the free Church, seems barren. The Gospel of the Cross which the Church proclaims does not have the appeal that the Law has for men, and therefore it does not find many adherents. The Church does not look prosperous. Unbelievers have always predicted the death of the Church. The Jews were quite certain that the Church would not long endure. They said to Paul: “As concerning this sect, we know that everywhere it is spoken against” (Acts 28:22). No matter how barren and forsaken, how weak and desolate the Church may seem, she alone is really fruitful before God. By the Gospel she procreates an infinite number of children that are free heirs of everlasting life. Luther</a:t>
            </a:r>
          </a:p>
        </p:txBody>
      </p:sp>
    </p:spTree>
    <p:extLst>
      <p:ext uri="{BB962C8B-B14F-4D97-AF65-F5344CB8AC3E}">
        <p14:creationId xmlns:p14="http://schemas.microsoft.com/office/powerpoint/2010/main" val="2867440162"/>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762DD-0E79-3AB8-129F-72584BD3A6BC}"/>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F1A06E1-A606-740C-9DBD-6BE6A3BE5ECC}"/>
              </a:ext>
            </a:extLst>
          </p:cNvPr>
          <p:cNvSpPr>
            <a:spLocks noGrp="1"/>
          </p:cNvSpPr>
          <p:nvPr>
            <p:ph idx="1"/>
          </p:nvPr>
        </p:nvSpPr>
        <p:spPr>
          <a:xfrm>
            <a:off x="0" y="0"/>
            <a:ext cx="12192000" cy="6858000"/>
          </a:xfrm>
        </p:spPr>
        <p:txBody>
          <a:bodyPr>
            <a:noAutofit/>
          </a:bodyPr>
          <a:lstStyle/>
          <a:p>
            <a:pPr marL="0" indent="0">
              <a:buNone/>
            </a:pPr>
            <a:r>
              <a:rPr lang="en-US" sz="3600" dirty="0"/>
              <a:t>The scholastics think that the judicial and ceremonial laws of Moses were abolished by the coming of Christ, but not the moral law. They are blind. When Paul declares that we are delivered from the curse of the Law he means the whole Law, particularly the moral law which more than the other laws accuses, curses, and condemns the conscience. The Ten Commandments have no right to condemn that conscience in which Jesus dwells, for Jesus has taken from the Ten Commandments the right and power to curse us. Not as if the conscience is now insensitive to the terrors of the Law, but the Law cannot drive the conscience to despair. “There is now no condemnation to them which are in Christ Jesus” (Romans 8:1). “If the Son shall make you free, ye shall be free indeed” (John 8:36). Luther</a:t>
            </a:r>
          </a:p>
        </p:txBody>
      </p:sp>
    </p:spTree>
    <p:extLst>
      <p:ext uri="{BB962C8B-B14F-4D97-AF65-F5344CB8AC3E}">
        <p14:creationId xmlns:p14="http://schemas.microsoft.com/office/powerpoint/2010/main" val="413151256"/>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604E5-40A8-CFF7-7B8B-75A0B76D31B1}"/>
              </a:ext>
            </a:extLst>
          </p:cNvPr>
          <p:cNvSpPr>
            <a:spLocks noGrp="1"/>
          </p:cNvSpPr>
          <p:nvPr>
            <p:ph type="title"/>
          </p:nvPr>
        </p:nvSpPr>
        <p:spPr>
          <a:xfrm flipV="1">
            <a:off x="838200" y="319178"/>
            <a:ext cx="10515600" cy="4594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1EECB4A-FC88-05E4-6E45-E2527A6441D2}"/>
              </a:ext>
            </a:extLst>
          </p:cNvPr>
          <p:cNvSpPr>
            <a:spLocks noGrp="1"/>
          </p:cNvSpPr>
          <p:nvPr>
            <p:ph idx="1"/>
          </p:nvPr>
        </p:nvSpPr>
        <p:spPr>
          <a:xfrm>
            <a:off x="0" y="0"/>
            <a:ext cx="12192000" cy="6858000"/>
          </a:xfrm>
        </p:spPr>
        <p:txBody>
          <a:bodyPr>
            <a:normAutofit/>
          </a:bodyPr>
          <a:lstStyle/>
          <a:p>
            <a:pPr marL="0" indent="0">
              <a:buNone/>
            </a:pPr>
            <a:r>
              <a:rPr lang="en-US" sz="3600" b="0" i="0" dirty="0">
                <a:solidFill>
                  <a:srgbClr val="01103A"/>
                </a:solidFill>
                <a:effectLst/>
              </a:rPr>
              <a:t>Gal 4[31] So then, brethren, we are not children of a bondwoman, but of the free woman.</a:t>
            </a:r>
          </a:p>
          <a:p>
            <a:pPr marL="0" indent="0">
              <a:buNone/>
            </a:pPr>
            <a:r>
              <a:rPr lang="en-US" sz="3600" dirty="0"/>
              <a:t>With this sentence the Apostle Paul concludes his allegory of the barren Church. This sentence forms a clear rejection of the righteousness of the Law and a confirmation of the doctrine of justification. In the next chapter Paul lays special stress upon the freedom which the children of the free woman enjoy. He treats of Christian liberty, the knowledge of which is very necessary. The liberty which Christ purchased for us is a bulwark to us in our battle against spiritual tyranny. Therefore we must carefully study this doctrine of Christian liberty, not only for the confirmation of the doctrine of justification, but also for the comfort and encouragement of those who are weak in faith. L</a:t>
            </a:r>
          </a:p>
        </p:txBody>
      </p:sp>
    </p:spTree>
    <p:extLst>
      <p:ext uri="{BB962C8B-B14F-4D97-AF65-F5344CB8AC3E}">
        <p14:creationId xmlns:p14="http://schemas.microsoft.com/office/powerpoint/2010/main" val="3183195977"/>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E7A42-1F78-89D9-7C88-2B889BB9400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DA0A1BF-5759-E975-DD2B-735B29168BED}"/>
              </a:ext>
            </a:extLst>
          </p:cNvPr>
          <p:cNvSpPr>
            <a:spLocks noGrp="1"/>
          </p:cNvSpPr>
          <p:nvPr>
            <p:ph idx="1"/>
          </p:nvPr>
        </p:nvSpPr>
        <p:spPr/>
        <p:txBody>
          <a:bodyPr/>
          <a:lstStyle/>
          <a:p>
            <a:pPr marL="0" indent="0">
              <a:buNone/>
            </a:pPr>
            <a:r>
              <a:rPr lang="en-US" dirty="0"/>
              <a:t>					</a:t>
            </a:r>
            <a:r>
              <a:rPr lang="en-US" sz="4400" b="1" dirty="0"/>
              <a:t>Lesson 7</a:t>
            </a:r>
          </a:p>
        </p:txBody>
      </p:sp>
    </p:spTree>
    <p:extLst>
      <p:ext uri="{BB962C8B-B14F-4D97-AF65-F5344CB8AC3E}">
        <p14:creationId xmlns:p14="http://schemas.microsoft.com/office/powerpoint/2010/main" val="1157211490"/>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29CFF0-60B3-10C6-601C-0068923F1A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C1B451-6093-B77F-EEAF-11CEEB266899}"/>
              </a:ext>
            </a:extLst>
          </p:cNvPr>
          <p:cNvSpPr>
            <a:spLocks noGrp="1"/>
          </p:cNvSpPr>
          <p:nvPr>
            <p:ph type="title"/>
          </p:nvPr>
        </p:nvSpPr>
        <p:spPr>
          <a:xfrm flipV="1">
            <a:off x="838200" y="319406"/>
            <a:ext cx="10515600" cy="45719"/>
          </a:xfrm>
        </p:spPr>
        <p:txBody>
          <a:bodyPr>
            <a:normAutofit fontScale="90000"/>
          </a:bodyPr>
          <a:lstStyle/>
          <a:p>
            <a:endParaRPr lang="en-US" dirty="0"/>
          </a:p>
        </p:txBody>
      </p:sp>
      <p:graphicFrame>
        <p:nvGraphicFramePr>
          <p:cNvPr id="4" name="Content Placeholder 3">
            <a:extLst>
              <a:ext uri="{FF2B5EF4-FFF2-40B4-BE49-F238E27FC236}">
                <a16:creationId xmlns:a16="http://schemas.microsoft.com/office/drawing/2014/main" id="{E8B1C8E3-1886-7F96-0D5E-BF8390C6E7E2}"/>
              </a:ext>
            </a:extLst>
          </p:cNvPr>
          <p:cNvGraphicFramePr>
            <a:graphicFrameLocks noGrp="1"/>
          </p:cNvGraphicFramePr>
          <p:nvPr>
            <p:ph idx="1"/>
          </p:nvPr>
        </p:nvGraphicFramePr>
        <p:xfrm>
          <a:off x="0" y="1"/>
          <a:ext cx="12191999" cy="6858000"/>
        </p:xfrm>
        <a:graphic>
          <a:graphicData uri="http://schemas.openxmlformats.org/drawingml/2006/table">
            <a:tbl>
              <a:tblPr firstRow="1" firstCol="1" bandRow="1">
                <a:tableStyleId>{5C22544A-7EE6-4342-B048-85BDC9FD1C3A}</a:tableStyleId>
              </a:tblPr>
              <a:tblGrid>
                <a:gridCol w="3983775">
                  <a:extLst>
                    <a:ext uri="{9D8B030D-6E8A-4147-A177-3AD203B41FA5}">
                      <a16:colId xmlns:a16="http://schemas.microsoft.com/office/drawing/2014/main" val="431914413"/>
                    </a:ext>
                  </a:extLst>
                </a:gridCol>
                <a:gridCol w="3534096">
                  <a:extLst>
                    <a:ext uri="{9D8B030D-6E8A-4147-A177-3AD203B41FA5}">
                      <a16:colId xmlns:a16="http://schemas.microsoft.com/office/drawing/2014/main" val="1828933113"/>
                    </a:ext>
                  </a:extLst>
                </a:gridCol>
                <a:gridCol w="4674128">
                  <a:extLst>
                    <a:ext uri="{9D8B030D-6E8A-4147-A177-3AD203B41FA5}">
                      <a16:colId xmlns:a16="http://schemas.microsoft.com/office/drawing/2014/main" val="1421882772"/>
                    </a:ext>
                  </a:extLst>
                </a:gridCol>
              </a:tblGrid>
              <a:tr h="529474">
                <a:tc>
                  <a:txBody>
                    <a:bodyPr/>
                    <a:lstStyle/>
                    <a:p>
                      <a:pPr marL="0" marR="0">
                        <a:lnSpc>
                          <a:spcPct val="107000"/>
                        </a:lnSpc>
                        <a:spcAft>
                          <a:spcPts val="800"/>
                        </a:spcAft>
                        <a:tabLst>
                          <a:tab pos="2289175" algn="l"/>
                        </a:tabLst>
                      </a:pPr>
                      <a:r>
                        <a:rPr lang="en-US" sz="2800" dirty="0">
                          <a:effectLst/>
                        </a:rPr>
                        <a:t>Chapters 1 and 2</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tabLst>
                          <a:tab pos="2289175" algn="l"/>
                        </a:tabLst>
                      </a:pPr>
                      <a:r>
                        <a:rPr lang="en-US" sz="2800">
                          <a:effectLst/>
                        </a:rPr>
                        <a:t>Chapters 3 and 4</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tabLst>
                          <a:tab pos="2289175" algn="l"/>
                        </a:tabLst>
                      </a:pPr>
                      <a:r>
                        <a:rPr lang="en-US" sz="2800">
                          <a:effectLst/>
                        </a:rPr>
                        <a:t>Chapters 5 and 6</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10471679"/>
                  </a:ext>
                </a:extLst>
              </a:tr>
              <a:tr h="1083391">
                <a:tc>
                  <a:txBody>
                    <a:bodyPr/>
                    <a:lstStyle/>
                    <a:p>
                      <a:pPr marL="0" marR="0">
                        <a:lnSpc>
                          <a:spcPct val="107000"/>
                        </a:lnSpc>
                        <a:spcAft>
                          <a:spcPts val="800"/>
                        </a:spcAft>
                        <a:tabLst>
                          <a:tab pos="2289175" algn="l"/>
                        </a:tabLst>
                      </a:pPr>
                      <a:r>
                        <a:rPr lang="en-US" sz="2800" dirty="0">
                          <a:effectLst/>
                        </a:rPr>
                        <a:t>Narrative (Pertaining to Paul Himself)</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tabLst>
                          <a:tab pos="2289175" algn="l"/>
                        </a:tabLst>
                      </a:pPr>
                      <a:r>
                        <a:rPr lang="en-US" sz="2800">
                          <a:effectLst/>
                        </a:rPr>
                        <a:t>Discussion (Pertaining to the Gospel)</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tabLst>
                          <a:tab pos="2289175" algn="l"/>
                        </a:tabLst>
                      </a:pPr>
                      <a:r>
                        <a:rPr lang="en-US" sz="2800">
                          <a:effectLst/>
                        </a:rPr>
                        <a:t>Exhortation (Pertaining to the Galatian Believers)</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57115135"/>
                  </a:ext>
                </a:extLst>
              </a:tr>
              <a:tr h="529474">
                <a:tc>
                  <a:txBody>
                    <a:bodyPr/>
                    <a:lstStyle/>
                    <a:p>
                      <a:pPr marL="0" marR="0">
                        <a:lnSpc>
                          <a:spcPct val="107000"/>
                        </a:lnSpc>
                        <a:spcAft>
                          <a:spcPts val="800"/>
                        </a:spcAft>
                        <a:tabLst>
                          <a:tab pos="2289175" algn="l"/>
                        </a:tabLst>
                      </a:pPr>
                      <a:r>
                        <a:rPr lang="en-US" sz="2800">
                          <a:effectLst/>
                        </a:rPr>
                        <a:t>Personal</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tabLst>
                          <a:tab pos="2289175" algn="l"/>
                        </a:tabLst>
                      </a:pPr>
                      <a:r>
                        <a:rPr lang="en-US" sz="2800">
                          <a:effectLst/>
                        </a:rPr>
                        <a:t>Doctrinal</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tabLst>
                          <a:tab pos="2289175" algn="l"/>
                        </a:tabLst>
                      </a:pPr>
                      <a:r>
                        <a:rPr lang="en-US" sz="2800">
                          <a:effectLst/>
                        </a:rPr>
                        <a:t>Practical</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29747800"/>
                  </a:ext>
                </a:extLst>
              </a:tr>
              <a:tr h="4715661">
                <a:tc>
                  <a:txBody>
                    <a:bodyPr/>
                    <a:lstStyle/>
                    <a:p>
                      <a:pPr marL="0" marR="0">
                        <a:lnSpc>
                          <a:spcPct val="107000"/>
                        </a:lnSpc>
                        <a:spcAft>
                          <a:spcPts val="800"/>
                        </a:spcAft>
                        <a:tabLst>
                          <a:tab pos="2289175" algn="l"/>
                        </a:tabLst>
                      </a:pPr>
                      <a:r>
                        <a:rPr lang="en-US" sz="2800" dirty="0">
                          <a:effectLst/>
                        </a:rPr>
                        <a:t>Authenticity of the Gospel</a:t>
                      </a:r>
                    </a:p>
                    <a:p>
                      <a:pPr marL="0" marR="0">
                        <a:lnSpc>
                          <a:spcPct val="107000"/>
                        </a:lnSpc>
                        <a:spcAft>
                          <a:spcPts val="800"/>
                        </a:spcAft>
                        <a:tabLst>
                          <a:tab pos="2289175" algn="l"/>
                        </a:tabLst>
                      </a:pPr>
                      <a:r>
                        <a:rPr lang="en-US" sz="2800" dirty="0">
                          <a:effectLst/>
                        </a:rPr>
                        <a:t>Ch 1: Genuine in its Origin</a:t>
                      </a:r>
                    </a:p>
                    <a:p>
                      <a:pPr marL="0" marR="0">
                        <a:lnSpc>
                          <a:spcPct val="107000"/>
                        </a:lnSpc>
                        <a:spcAft>
                          <a:spcPts val="800"/>
                        </a:spcAft>
                        <a:tabLst>
                          <a:tab pos="2289175" algn="l"/>
                        </a:tabLst>
                      </a:pPr>
                      <a:r>
                        <a:rPr lang="en-US" sz="2800" dirty="0">
                          <a:effectLst/>
                        </a:rPr>
                        <a:t>Ch 2: Genuine at to its Nature</a:t>
                      </a:r>
                    </a:p>
                    <a:p>
                      <a:pPr marL="0" marR="0">
                        <a:lnSpc>
                          <a:spcPct val="107000"/>
                        </a:lnSpc>
                        <a:spcAft>
                          <a:spcPts val="800"/>
                        </a:spcAft>
                        <a:tabLst>
                          <a:tab pos="2289175" algn="l"/>
                        </a:tabLst>
                      </a:pPr>
                      <a:r>
                        <a:rPr lang="en-US" sz="2800" dirty="0">
                          <a:effectLst/>
                        </a:rPr>
                        <a:t>Gal 2:5 That the Truth of the Gospel Might Continue With You</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tabLst>
                          <a:tab pos="2289175" algn="l"/>
                        </a:tabLst>
                      </a:pPr>
                      <a:r>
                        <a:rPr lang="en-US" sz="2800" dirty="0">
                          <a:effectLst/>
                        </a:rPr>
                        <a:t>Superiority of the Gospel</a:t>
                      </a:r>
                    </a:p>
                    <a:p>
                      <a:pPr marL="0" marR="0">
                        <a:lnSpc>
                          <a:spcPct val="107000"/>
                        </a:lnSpc>
                        <a:spcAft>
                          <a:spcPts val="800"/>
                        </a:spcAft>
                        <a:tabLst>
                          <a:tab pos="2289175" algn="l"/>
                        </a:tabLst>
                      </a:pPr>
                      <a:r>
                        <a:rPr lang="en-US" sz="2800" dirty="0">
                          <a:effectLst/>
                        </a:rPr>
                        <a:t>Ch 3: In the Relation of its Effects</a:t>
                      </a:r>
                    </a:p>
                    <a:p>
                      <a:pPr marL="0" marR="0">
                        <a:lnSpc>
                          <a:spcPct val="107000"/>
                        </a:lnSpc>
                        <a:spcAft>
                          <a:spcPts val="800"/>
                        </a:spcAft>
                        <a:tabLst>
                          <a:tab pos="2289175" algn="l"/>
                        </a:tabLst>
                      </a:pPr>
                      <a:r>
                        <a:rPr lang="en-US" sz="2800" dirty="0">
                          <a:effectLst/>
                        </a:rPr>
                        <a:t>Ch 4: In the Privileges it Releases  </a:t>
                      </a:r>
                    </a:p>
                    <a:p>
                      <a:pPr marL="0" marR="0">
                        <a:lnSpc>
                          <a:spcPct val="107000"/>
                        </a:lnSpc>
                        <a:spcAft>
                          <a:spcPts val="800"/>
                        </a:spcAft>
                        <a:tabLst>
                          <a:tab pos="2289175" algn="l"/>
                        </a:tabLst>
                      </a:pPr>
                      <a:r>
                        <a:rPr lang="en-US" sz="2800" dirty="0">
                          <a:effectLst/>
                        </a:rPr>
                        <a:t>Gal 3:26 Sons of God Through Faith in Jesus Christ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Aft>
                          <a:spcPts val="800"/>
                        </a:spcAft>
                        <a:tabLst>
                          <a:tab pos="2289175" algn="l"/>
                        </a:tabLst>
                      </a:pPr>
                      <a:r>
                        <a:rPr lang="en-US" sz="2800" dirty="0">
                          <a:effectLst/>
                        </a:rPr>
                        <a:t>Liberation Through the Gospel: Stand Fast (Gal 5:1)</a:t>
                      </a:r>
                    </a:p>
                    <a:p>
                      <a:pPr marL="0" marR="0">
                        <a:lnSpc>
                          <a:spcPct val="107000"/>
                        </a:lnSpc>
                        <a:spcAft>
                          <a:spcPts val="800"/>
                        </a:spcAft>
                        <a:tabLst>
                          <a:tab pos="2289175" algn="l"/>
                        </a:tabLst>
                      </a:pPr>
                      <a:r>
                        <a:rPr lang="en-US" sz="2800" dirty="0">
                          <a:effectLst/>
                        </a:rPr>
                        <a:t>Ch 5:1-15: Love-Service Ends Law Bondage</a:t>
                      </a:r>
                    </a:p>
                    <a:p>
                      <a:pPr marL="0" marR="0">
                        <a:lnSpc>
                          <a:spcPct val="107000"/>
                        </a:lnSpc>
                        <a:spcAft>
                          <a:spcPts val="800"/>
                        </a:spcAft>
                        <a:tabLst>
                          <a:tab pos="2289175" algn="l"/>
                        </a:tabLst>
                      </a:pPr>
                      <a:r>
                        <a:rPr lang="en-US" sz="2800" dirty="0">
                          <a:effectLst/>
                        </a:rPr>
                        <a:t>Ch 5:16-6:10: The Spirit Ends Flesh-Bondage</a:t>
                      </a:r>
                    </a:p>
                    <a:p>
                      <a:pPr marL="0" marR="0">
                        <a:lnSpc>
                          <a:spcPct val="107000"/>
                        </a:lnSpc>
                        <a:spcAft>
                          <a:spcPts val="800"/>
                        </a:spcAft>
                        <a:tabLst>
                          <a:tab pos="2289175" algn="l"/>
                        </a:tabLst>
                      </a:pPr>
                      <a:r>
                        <a:rPr lang="en-US" sz="2800" dirty="0">
                          <a:effectLst/>
                        </a:rPr>
                        <a:t>Ch 6: 11-18: Postscript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5188265"/>
                  </a:ext>
                </a:extLst>
              </a:tr>
            </a:tbl>
          </a:graphicData>
        </a:graphic>
      </p:graphicFrame>
    </p:spTree>
    <p:extLst>
      <p:ext uri="{BB962C8B-B14F-4D97-AF65-F5344CB8AC3E}">
        <p14:creationId xmlns:p14="http://schemas.microsoft.com/office/powerpoint/2010/main" val="46305020"/>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2F996-C614-618A-1B84-CD45B86B182D}"/>
              </a:ext>
            </a:extLst>
          </p:cNvPr>
          <p:cNvSpPr>
            <a:spLocks noGrp="1"/>
          </p:cNvSpPr>
          <p:nvPr>
            <p:ph type="title"/>
          </p:nvPr>
        </p:nvSpPr>
        <p:spPr>
          <a:xfrm>
            <a:off x="838200" y="365125"/>
            <a:ext cx="10515600" cy="9207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5A3CD6D0-91B2-8849-7474-4A5F9C837F7D}"/>
              </a:ext>
            </a:extLst>
          </p:cNvPr>
          <p:cNvSpPr>
            <a:spLocks noGrp="1"/>
          </p:cNvSpPr>
          <p:nvPr>
            <p:ph idx="1"/>
          </p:nvPr>
        </p:nvSpPr>
        <p:spPr>
          <a:xfrm>
            <a:off x="745067" y="1515533"/>
            <a:ext cx="10608733" cy="4661430"/>
          </a:xfrm>
        </p:spPr>
        <p:txBody>
          <a:bodyPr>
            <a:normAutofit/>
          </a:bodyPr>
          <a:lstStyle/>
          <a:p>
            <a:pPr marL="0" indent="0">
              <a:buNone/>
            </a:pPr>
            <a:r>
              <a:rPr lang="en-US" sz="4000" dirty="0"/>
              <a:t>Gal 5[1-12] False and True Religion</a:t>
            </a:r>
          </a:p>
          <a:p>
            <a:pPr marL="0" indent="0">
              <a:buNone/>
            </a:pPr>
            <a:r>
              <a:rPr lang="en-US" sz="4000" dirty="0"/>
              <a:t>Gal 5[13-15] The Nature of Christian Freedom</a:t>
            </a:r>
          </a:p>
          <a:p>
            <a:pPr marL="0" indent="0">
              <a:buNone/>
            </a:pPr>
            <a:r>
              <a:rPr lang="en-US" sz="4000" dirty="0"/>
              <a:t>Gal 5[16-25] The Flesh and the Spirit</a:t>
            </a:r>
          </a:p>
        </p:txBody>
      </p:sp>
    </p:spTree>
    <p:extLst>
      <p:ext uri="{BB962C8B-B14F-4D97-AF65-F5344CB8AC3E}">
        <p14:creationId xmlns:p14="http://schemas.microsoft.com/office/powerpoint/2010/main" val="4082299283"/>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F57DB-0956-ACF0-E1C9-840DF20156A7}"/>
              </a:ext>
            </a:extLst>
          </p:cNvPr>
          <p:cNvSpPr>
            <a:spLocks noGrp="1"/>
          </p:cNvSpPr>
          <p:nvPr>
            <p:ph type="title"/>
          </p:nvPr>
        </p:nvSpPr>
        <p:spPr>
          <a:xfrm>
            <a:off x="838200" y="94891"/>
            <a:ext cx="10515600" cy="362309"/>
          </a:xfrm>
        </p:spPr>
        <p:txBody>
          <a:bodyPr>
            <a:normAutofit fontScale="90000"/>
          </a:bodyPr>
          <a:lstStyle/>
          <a:p>
            <a:r>
              <a:rPr lang="en-US" sz="3600" b="1" dirty="0"/>
              <a:t>				Walk in the Spirit</a:t>
            </a:r>
          </a:p>
        </p:txBody>
      </p:sp>
      <p:sp>
        <p:nvSpPr>
          <p:cNvPr id="3" name="Content Placeholder 2">
            <a:extLst>
              <a:ext uri="{FF2B5EF4-FFF2-40B4-BE49-F238E27FC236}">
                <a16:creationId xmlns:a16="http://schemas.microsoft.com/office/drawing/2014/main" id="{40A46DBB-149F-AB26-5E32-0EDCE34AAA3E}"/>
              </a:ext>
            </a:extLst>
          </p:cNvPr>
          <p:cNvSpPr>
            <a:spLocks noGrp="1"/>
          </p:cNvSpPr>
          <p:nvPr>
            <p:ph idx="1"/>
          </p:nvPr>
        </p:nvSpPr>
        <p:spPr>
          <a:xfrm>
            <a:off x="60385" y="543464"/>
            <a:ext cx="12051102" cy="6219645"/>
          </a:xfrm>
        </p:spPr>
        <p:txBody>
          <a:bodyPr>
            <a:noAutofit/>
          </a:bodyPr>
          <a:lstStyle/>
          <a:p>
            <a:pPr marL="0" indent="0">
              <a:buNone/>
            </a:pPr>
            <a:r>
              <a:rPr lang="en-US" sz="3600" dirty="0"/>
              <a:t>Gal 5[1] </a:t>
            </a:r>
            <a:r>
              <a:rPr lang="en-US" sz="3600" b="0" i="0" dirty="0">
                <a:solidFill>
                  <a:srgbClr val="01103A"/>
                </a:solidFill>
                <a:effectLst/>
              </a:rPr>
              <a:t>It was for freedom that Christ set us free; therefore keep standing firm and do not be subject again to a yoke of slavery. [2] Behold I, Paul, say to you that if you receive circumcision, Christ will be of no benefit to you. [3] And I testify again to every man who receives circumcision, that he is under obligation to keep the whole Law. [4] You have been severed from Christ, you who are seeking to be justified by law; you have fallen from grace. [5] For we through the Spirit, by faith, are waiting for the hope of righteousness. [6] For in Christ Jesus neither circumcision nor uncircumcision means anything, but faith working through love. [7] You were running well; who hindered you from obeying the truth? </a:t>
            </a:r>
            <a:endParaRPr lang="en-US" sz="3600" dirty="0"/>
          </a:p>
        </p:txBody>
      </p:sp>
    </p:spTree>
    <p:extLst>
      <p:ext uri="{BB962C8B-B14F-4D97-AF65-F5344CB8AC3E}">
        <p14:creationId xmlns:p14="http://schemas.microsoft.com/office/powerpoint/2010/main" val="2984160626"/>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5584A-8C01-4A2C-67BD-1E8C94D1865A}"/>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11A04B09-FFC2-059B-CDC0-D36FB79C0CF3}"/>
              </a:ext>
            </a:extLst>
          </p:cNvPr>
          <p:cNvSpPr>
            <a:spLocks noGrp="1"/>
          </p:cNvSpPr>
          <p:nvPr>
            <p:ph idx="1"/>
          </p:nvPr>
        </p:nvSpPr>
        <p:spPr>
          <a:xfrm>
            <a:off x="0" y="0"/>
            <a:ext cx="12192000" cy="6858000"/>
          </a:xfrm>
        </p:spPr>
        <p:txBody>
          <a:bodyPr>
            <a:normAutofit/>
          </a:bodyPr>
          <a:lstStyle/>
          <a:p>
            <a:pPr marL="0" indent="0">
              <a:buNone/>
            </a:pPr>
            <a:r>
              <a:rPr lang="en-US" sz="3600" dirty="0"/>
              <a:t>Gal 5[1] </a:t>
            </a:r>
            <a:r>
              <a:rPr lang="en-US" sz="3600" b="0" i="0" dirty="0">
                <a:solidFill>
                  <a:srgbClr val="01103A"/>
                </a:solidFill>
                <a:effectLst/>
              </a:rPr>
              <a:t>It was for freedom that Christ set us free; therefore keep standing firm and do not be subject again to a yoke of slavery.</a:t>
            </a:r>
          </a:p>
          <a:p>
            <a:pPr marL="0" indent="0">
              <a:buNone/>
            </a:pPr>
            <a:r>
              <a:rPr lang="en-US" sz="3600" dirty="0"/>
              <a:t>Where is this liberty? In the conscience. Our conscience is free and quiet because it no longer has to fear the wrath of God. This is real liberty, compared with which every other kind of liberty is not worth mentioning. Who can adequately express the boon that comes to a person when he has the heart-assurance that God will nevermore be angry with him, but will forever be merciful to him for Christ’s sake? This is indeed a marvelous liberty, to have the sovereign God for our Friend and Father who will defend, maintain, and save us in this life and in the life to come. Luther</a:t>
            </a:r>
          </a:p>
        </p:txBody>
      </p:sp>
    </p:spTree>
    <p:extLst>
      <p:ext uri="{BB962C8B-B14F-4D97-AF65-F5344CB8AC3E}">
        <p14:creationId xmlns:p14="http://schemas.microsoft.com/office/powerpoint/2010/main" val="98133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087C9B-DAC9-3BC9-D8F3-FF46FD7DD34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E8B1A6-87B0-7FE1-0EDC-79E22A87130E}"/>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2E3BB90-F6DE-F1D2-75AD-CFD34866BC8B}"/>
              </a:ext>
            </a:extLst>
          </p:cNvPr>
          <p:cNvSpPr>
            <a:spLocks noGrp="1"/>
          </p:cNvSpPr>
          <p:nvPr>
            <p:ph idx="1"/>
          </p:nvPr>
        </p:nvSpPr>
        <p:spPr>
          <a:xfrm>
            <a:off x="475890" y="200996"/>
            <a:ext cx="10515600" cy="5923530"/>
          </a:xfrm>
        </p:spPr>
        <p:txBody>
          <a:bodyPr>
            <a:normAutofit/>
          </a:bodyPr>
          <a:lstStyle/>
          <a:p>
            <a:pPr marL="0" indent="0">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Gal 1 [1] Paul, an apostle (not sent from men or through the agency of man, but through Jesus Christ and God the Father, who raised Him from the dead) [2] and all the brethren who are with me, to the churches of Galatia: [3] Grace to you and peace from God our Father and the Lord Jesus Christ, </a:t>
            </a:r>
            <a:r>
              <a:rPr lang="en-US" sz="4000" b="1" dirty="0">
                <a:effectLst/>
                <a:latin typeface="Calibri" panose="020F0502020204030204" pitchFamily="34" charset="0"/>
                <a:ea typeface="Calibri" panose="020F0502020204030204" pitchFamily="34" charset="0"/>
                <a:cs typeface="Times New Roman" panose="02020603050405020304" pitchFamily="18" charset="0"/>
              </a:rPr>
              <a:t>[4] who gave Himself for our sins </a:t>
            </a:r>
            <a:r>
              <a:rPr lang="en-US" sz="4000" dirty="0">
                <a:effectLst/>
                <a:latin typeface="Calibri" panose="020F0502020204030204" pitchFamily="34" charset="0"/>
                <a:ea typeface="Calibri" panose="020F0502020204030204" pitchFamily="34" charset="0"/>
                <a:cs typeface="Times New Roman" panose="02020603050405020304" pitchFamily="18" charset="0"/>
              </a:rPr>
              <a:t>so that He might rescue us from this present evil age, according to the will of our God and Father, [5] to Whom be the glory forevermore. Amen.</a:t>
            </a:r>
          </a:p>
          <a:p>
            <a:endParaRPr lang="en-US" dirty="0"/>
          </a:p>
        </p:txBody>
      </p:sp>
    </p:spTree>
    <p:extLst>
      <p:ext uri="{BB962C8B-B14F-4D97-AF65-F5344CB8AC3E}">
        <p14:creationId xmlns:p14="http://schemas.microsoft.com/office/powerpoint/2010/main" val="2325553732"/>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CBA1C-E768-F572-534C-F61925068E62}"/>
              </a:ext>
            </a:extLst>
          </p:cNvPr>
          <p:cNvSpPr>
            <a:spLocks noGrp="1"/>
          </p:cNvSpPr>
          <p:nvPr>
            <p:ph type="title"/>
          </p:nvPr>
        </p:nvSpPr>
        <p:spPr>
          <a:xfrm flipV="1">
            <a:off x="838200" y="319178"/>
            <a:ext cx="10515600" cy="4594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206B2126-3F1A-223B-092B-D99BC610F7CD}"/>
              </a:ext>
            </a:extLst>
          </p:cNvPr>
          <p:cNvSpPr>
            <a:spLocks noGrp="1"/>
          </p:cNvSpPr>
          <p:nvPr>
            <p:ph idx="1"/>
          </p:nvPr>
        </p:nvSpPr>
        <p:spPr>
          <a:xfrm>
            <a:off x="838200" y="1311215"/>
            <a:ext cx="10515600" cy="4865748"/>
          </a:xfrm>
        </p:spPr>
        <p:txBody>
          <a:bodyPr>
            <a:normAutofit/>
          </a:bodyPr>
          <a:lstStyle/>
          <a:p>
            <a:pPr marL="0" indent="0">
              <a:buNone/>
            </a:pPr>
            <a:r>
              <a:rPr lang="en-US" sz="3600" dirty="0"/>
              <a:t>Our conscience must he trained to fall back on the freedom purchased for us by Christ. Though the fears of the Law, the terrors of sin, the horror of death assail us occasionally, we know that these feelings shall not endure, because the prophet quotes God as saying: “In a little wrath I hid my face from thee for a moment: but with everlasting kindness will I have mercy on thee” (Isa. 54:8). Luther</a:t>
            </a:r>
          </a:p>
        </p:txBody>
      </p:sp>
    </p:spTree>
    <p:extLst>
      <p:ext uri="{BB962C8B-B14F-4D97-AF65-F5344CB8AC3E}">
        <p14:creationId xmlns:p14="http://schemas.microsoft.com/office/powerpoint/2010/main" val="1082009818"/>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B6364-CF0C-A9B6-1047-0E83F491B831}"/>
              </a:ext>
            </a:extLst>
          </p:cNvPr>
          <p:cNvSpPr>
            <a:spLocks noGrp="1"/>
          </p:cNvSpPr>
          <p:nvPr>
            <p:ph type="title"/>
          </p:nvPr>
        </p:nvSpPr>
        <p:spPr>
          <a:xfrm>
            <a:off x="838200" y="365125"/>
            <a:ext cx="10515600" cy="6667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A296D79-FC09-D7E8-022E-E362867F03DD}"/>
              </a:ext>
            </a:extLst>
          </p:cNvPr>
          <p:cNvSpPr>
            <a:spLocks noGrp="1"/>
          </p:cNvSpPr>
          <p:nvPr>
            <p:ph idx="1"/>
          </p:nvPr>
        </p:nvSpPr>
        <p:spPr>
          <a:xfrm>
            <a:off x="0" y="0"/>
            <a:ext cx="12192000" cy="6858000"/>
          </a:xfrm>
        </p:spPr>
        <p:txBody>
          <a:bodyPr>
            <a:noAutofit/>
          </a:bodyPr>
          <a:lstStyle/>
          <a:p>
            <a:pPr marL="0" indent="0">
              <a:buNone/>
            </a:pPr>
            <a:r>
              <a:rPr lang="en-US" sz="3600" b="0" i="0" dirty="0">
                <a:solidFill>
                  <a:srgbClr val="3F3F3F"/>
                </a:solidFill>
                <a:effectLst/>
              </a:rPr>
              <a:t>Keep standing firm; that’s present active, imperative verb. Imperative means a command. In other words, stand and keep on standing. That’s an order, not a suggestion. You stand. Now the first question that comes to your mind is: what do I stand on? What does the verse tell you? That Christ set you free, not by works, but by faith, “not by works lest any man should boast.” Stand on that truth. What he’s saying is the One who set you free is the only One who can keep you free. And the way He set you free was by faith, and the way He keeps you free is by faith. Stand on that truth. Don’t go back over here and say “I’ve got to do this, this, this, this, this and this or I’ll never be free.” If you want to remain free, stay yielded to the One who has set you free. </a:t>
            </a:r>
            <a:r>
              <a:rPr lang="en-US" sz="3200" b="0" i="0" dirty="0">
                <a:solidFill>
                  <a:srgbClr val="3F3F3F"/>
                </a:solidFill>
                <a:effectLst/>
              </a:rPr>
              <a:t>Wayne Barber</a:t>
            </a:r>
            <a:endParaRPr lang="en-US" sz="3200" dirty="0"/>
          </a:p>
        </p:txBody>
      </p:sp>
    </p:spTree>
    <p:extLst>
      <p:ext uri="{BB962C8B-B14F-4D97-AF65-F5344CB8AC3E}">
        <p14:creationId xmlns:p14="http://schemas.microsoft.com/office/powerpoint/2010/main" val="1833801665"/>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D2A99-32CE-2CDD-9CBE-D004AB1F70C8}"/>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21B3EC1-C0F7-862C-3995-44AA461B8D8F}"/>
              </a:ext>
            </a:extLst>
          </p:cNvPr>
          <p:cNvSpPr>
            <a:spLocks noGrp="1"/>
          </p:cNvSpPr>
          <p:nvPr>
            <p:ph idx="1"/>
          </p:nvPr>
        </p:nvSpPr>
        <p:spPr>
          <a:xfrm>
            <a:off x="397933" y="431800"/>
            <a:ext cx="10955867" cy="5745163"/>
          </a:xfrm>
        </p:spPr>
        <p:txBody>
          <a:bodyPr>
            <a:noAutofit/>
          </a:bodyPr>
          <a:lstStyle/>
          <a:p>
            <a:pPr marL="0" indent="0">
              <a:buNone/>
            </a:pPr>
            <a:r>
              <a:rPr lang="en-US" sz="3600" b="0" i="0" dirty="0">
                <a:solidFill>
                  <a:srgbClr val="01103A"/>
                </a:solidFill>
                <a:effectLst/>
              </a:rPr>
              <a:t>Gal 5[3] And I testify again to every man who receives circumcision, that he is under obligation to keep the whole Law.</a:t>
            </a:r>
          </a:p>
          <a:p>
            <a:pPr marL="0" indent="0">
              <a:buNone/>
            </a:pPr>
            <a:r>
              <a:rPr lang="en-US" sz="3600" dirty="0"/>
              <a:t>If you think Christ and the Law can dwell together in your heart, you may be sure that Christ dwells not in your heart.</a:t>
            </a:r>
          </a:p>
          <a:p>
            <a:pPr marL="0" indent="0">
              <a:buNone/>
            </a:pPr>
            <a:r>
              <a:rPr lang="en-US" sz="3600" dirty="0"/>
              <a:t>Some would like to subjugate us to certain parts of the Mosaic Law. But this is not to be permitted under any circumstances. If we permit Moses to rule over us in one thing, we must obey him in all things.</a:t>
            </a:r>
          </a:p>
        </p:txBody>
      </p:sp>
    </p:spTree>
    <p:extLst>
      <p:ext uri="{BB962C8B-B14F-4D97-AF65-F5344CB8AC3E}">
        <p14:creationId xmlns:p14="http://schemas.microsoft.com/office/powerpoint/2010/main" val="2754912563"/>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BF34F-C073-1296-C387-11F19B705631}"/>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B57492D-427D-0320-D5A8-3928D51A86C5}"/>
              </a:ext>
            </a:extLst>
          </p:cNvPr>
          <p:cNvSpPr>
            <a:spLocks noGrp="1"/>
          </p:cNvSpPr>
          <p:nvPr>
            <p:ph idx="1"/>
          </p:nvPr>
        </p:nvSpPr>
        <p:spPr>
          <a:xfrm>
            <a:off x="1" y="1149771"/>
            <a:ext cx="12192000" cy="5604712"/>
          </a:xfrm>
        </p:spPr>
        <p:txBody>
          <a:bodyPr>
            <a:noAutofit/>
          </a:bodyPr>
          <a:lstStyle/>
          <a:p>
            <a:pPr marL="0" indent="0">
              <a:buNone/>
            </a:pPr>
            <a:r>
              <a:rPr lang="en-US" sz="3600" b="0" i="0" dirty="0">
                <a:solidFill>
                  <a:srgbClr val="01103A"/>
                </a:solidFill>
                <a:effectLst/>
              </a:rPr>
              <a:t>Gal 5[4] You have been severed from Christ, you who are seeking to be justified by law; you have fallen from grace.</a:t>
            </a:r>
            <a:endParaRPr lang="en-US" sz="3600" dirty="0"/>
          </a:p>
          <a:p>
            <a:pPr marL="0" indent="0">
              <a:buNone/>
            </a:pPr>
            <a:r>
              <a:rPr lang="en-US" sz="3600" dirty="0"/>
              <a:t>The words, “Ye are fallen from grace,” must not be taken lightly. They are important. To fall from grace means to lose the atonement, the forgiveness of sins, the righteousness, liberty, and life which Jesus has merited for us by His death and resurrection. To lose the grace of God means to gain the wrath and judgment of God, death, the bondage of the devil, and everlasting condemnation. Luther</a:t>
            </a:r>
          </a:p>
        </p:txBody>
      </p:sp>
    </p:spTree>
    <p:extLst>
      <p:ext uri="{BB962C8B-B14F-4D97-AF65-F5344CB8AC3E}">
        <p14:creationId xmlns:p14="http://schemas.microsoft.com/office/powerpoint/2010/main" val="1054136129"/>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0BA49-1D6A-BD82-2695-718041F953D3}"/>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55136B7-964F-25C3-56A0-A23085B20334}"/>
              </a:ext>
            </a:extLst>
          </p:cNvPr>
          <p:cNvSpPr>
            <a:spLocks noGrp="1"/>
          </p:cNvSpPr>
          <p:nvPr>
            <p:ph idx="1"/>
          </p:nvPr>
        </p:nvSpPr>
        <p:spPr>
          <a:xfrm>
            <a:off x="0" y="319406"/>
            <a:ext cx="12115800" cy="6538594"/>
          </a:xfrm>
        </p:spPr>
        <p:txBody>
          <a:bodyPr>
            <a:noAutofit/>
          </a:bodyPr>
          <a:lstStyle/>
          <a:p>
            <a:pPr marL="0" indent="0">
              <a:buNone/>
            </a:pPr>
            <a:r>
              <a:rPr lang="en-US" sz="3600" dirty="0">
                <a:solidFill>
                  <a:srgbClr val="3F3F3F"/>
                </a:solidFill>
              </a:rPr>
              <a:t>I</a:t>
            </a:r>
            <a:r>
              <a:rPr lang="en-US" sz="3600" b="0" i="0" dirty="0">
                <a:solidFill>
                  <a:srgbClr val="3F3F3F"/>
                </a:solidFill>
                <a:effectLst/>
              </a:rPr>
              <a:t>f we have chosen the law or our flesh, “You have been severed from Christ.” Now, what does that mean? The word “severed” is the word </a:t>
            </a:r>
            <a:r>
              <a:rPr lang="en-US" sz="3600" b="0" i="1" dirty="0" err="1">
                <a:solidFill>
                  <a:srgbClr val="3F3F3F"/>
                </a:solidFill>
                <a:effectLst/>
              </a:rPr>
              <a:t>katargeo</a:t>
            </a:r>
            <a:r>
              <a:rPr lang="en-US" sz="3600" b="0" i="0" dirty="0">
                <a:solidFill>
                  <a:srgbClr val="3F3F3F"/>
                </a:solidFill>
                <a:effectLst/>
              </a:rPr>
              <a:t>. It means to be disenfranchised. It means to be set aside, taken out of the sphere of the grace of Christ. He’s not saying you’re going to get kicked out of the family of God. That’s not what he’s talking about. Severed from Christ simply means that you’re no longer under the sphere to where He can be of benefit to you. “You have been severed from Christ, you who are seeking to be justified by law.” Whether you’re lost or whether you’re saved, if you don’t put Christ in the equation you’ve just been severed from the sphere of where He can do something in your life. </a:t>
            </a:r>
            <a:r>
              <a:rPr lang="en-US" sz="3200" b="0" i="0" dirty="0">
                <a:solidFill>
                  <a:srgbClr val="3F3F3F"/>
                </a:solidFill>
                <a:effectLst/>
              </a:rPr>
              <a:t>Wayne Barber</a:t>
            </a:r>
            <a:endParaRPr lang="en-US" sz="3200" dirty="0"/>
          </a:p>
        </p:txBody>
      </p:sp>
    </p:spTree>
    <p:extLst>
      <p:ext uri="{BB962C8B-B14F-4D97-AF65-F5344CB8AC3E}">
        <p14:creationId xmlns:p14="http://schemas.microsoft.com/office/powerpoint/2010/main" val="564471049"/>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CE3A3-7D56-7649-3D51-E89186A37F40}"/>
              </a:ext>
            </a:extLst>
          </p:cNvPr>
          <p:cNvSpPr>
            <a:spLocks noGrp="1"/>
          </p:cNvSpPr>
          <p:nvPr>
            <p:ph type="title"/>
          </p:nvPr>
        </p:nvSpPr>
        <p:spPr>
          <a:xfrm>
            <a:off x="838200" y="365126"/>
            <a:ext cx="10515600" cy="66196"/>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932E493-3421-1DFB-BC09-DF150F272452}"/>
              </a:ext>
            </a:extLst>
          </p:cNvPr>
          <p:cNvSpPr>
            <a:spLocks noGrp="1"/>
          </p:cNvSpPr>
          <p:nvPr>
            <p:ph idx="1"/>
          </p:nvPr>
        </p:nvSpPr>
        <p:spPr>
          <a:xfrm>
            <a:off x="250166" y="629728"/>
            <a:ext cx="11593902" cy="5863146"/>
          </a:xfrm>
        </p:spPr>
        <p:txBody>
          <a:bodyPr>
            <a:noAutofit/>
          </a:bodyPr>
          <a:lstStyle/>
          <a:p>
            <a:pPr marL="0" indent="0">
              <a:buNone/>
            </a:pPr>
            <a:r>
              <a:rPr lang="en-US" sz="3600" dirty="0"/>
              <a:t>Gal 5</a:t>
            </a:r>
            <a:r>
              <a:rPr lang="en-US" sz="3600" b="0" i="0" dirty="0">
                <a:solidFill>
                  <a:srgbClr val="01103A"/>
                </a:solidFill>
                <a:effectLst/>
              </a:rPr>
              <a:t> [5] For we through the Spirit, by faith, are waiting for the hope of righteousness. </a:t>
            </a:r>
          </a:p>
          <a:p>
            <a:pPr marL="0" indent="0">
              <a:buNone/>
            </a:pPr>
            <a:r>
              <a:rPr lang="en-US" sz="3600" dirty="0"/>
              <a:t>Holy Writ speaks of hope in two ways: as the object of the emotion, and hope as the emotion itself. In the first chapter of the Epistle to the Colossians we have an instance of its first use: “For the hope which is laid up for you in heaven,” i.e., the thing hoped for. In the sense of emotion we quote the passage from the eighth chapter of the Epistle to the Romans: “For we are saved by hope.” As Paul uses the term “hope” here in writing to the Galatians, we may take it in either of its two meanings. Luther</a:t>
            </a:r>
          </a:p>
        </p:txBody>
      </p:sp>
    </p:spTree>
    <p:extLst>
      <p:ext uri="{BB962C8B-B14F-4D97-AF65-F5344CB8AC3E}">
        <p14:creationId xmlns:p14="http://schemas.microsoft.com/office/powerpoint/2010/main" val="329425798"/>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FB269-49C6-E549-00E0-D01863375EA8}"/>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5243128-4153-D7A7-575C-B43F5331D1DF}"/>
              </a:ext>
            </a:extLst>
          </p:cNvPr>
          <p:cNvSpPr>
            <a:spLocks noGrp="1"/>
          </p:cNvSpPr>
          <p:nvPr>
            <p:ph idx="1"/>
          </p:nvPr>
        </p:nvSpPr>
        <p:spPr>
          <a:xfrm>
            <a:off x="353683" y="250166"/>
            <a:ext cx="11274725" cy="6288428"/>
          </a:xfrm>
        </p:spPr>
        <p:txBody>
          <a:bodyPr>
            <a:noAutofit/>
          </a:bodyPr>
          <a:lstStyle/>
          <a:p>
            <a:pPr marL="0" indent="0">
              <a:buNone/>
            </a:pPr>
            <a:r>
              <a:rPr lang="en-US" sz="3600" dirty="0"/>
              <a:t>We may understand Paul to say, “We wait in spirit, through faith, for the righteousness that we hope for, which in due time will be revealed to us.” Or we may understand Paul to say: “We wait in Spirit, by faith for righteousness with great hope and desire.” True, we are righteous, but our righteousness is not yet revealed; as long as we live here sin stays with us, not to forget the law in our members striving against the law of our mind. When sin rages in our body and we through the Spirit wrestle against it, then we have cause for hope. We are not yet perfectly righteous. Perfect righteousness is still to be attained. Hence we hope for it. L</a:t>
            </a:r>
          </a:p>
        </p:txBody>
      </p:sp>
    </p:spTree>
    <p:extLst>
      <p:ext uri="{BB962C8B-B14F-4D97-AF65-F5344CB8AC3E}">
        <p14:creationId xmlns:p14="http://schemas.microsoft.com/office/powerpoint/2010/main" val="3045220294"/>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DFCFC-9677-17C6-F6A6-330D80AA47A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599FF8F-F7C9-E3D8-A6FC-649B15972D25}"/>
              </a:ext>
            </a:extLst>
          </p:cNvPr>
          <p:cNvSpPr>
            <a:spLocks noGrp="1"/>
          </p:cNvSpPr>
          <p:nvPr>
            <p:ph idx="1"/>
          </p:nvPr>
        </p:nvSpPr>
        <p:spPr/>
        <p:txBody>
          <a:bodyPr>
            <a:normAutofit/>
          </a:bodyPr>
          <a:lstStyle/>
          <a:p>
            <a:pPr marL="0" indent="0">
              <a:buNone/>
            </a:pPr>
            <a:r>
              <a:rPr lang="en-US" sz="3600" dirty="0"/>
              <a:t>Heb 11[1] </a:t>
            </a:r>
            <a:r>
              <a:rPr lang="en-US" sz="3600" b="0" i="0" dirty="0">
                <a:solidFill>
                  <a:srgbClr val="01103A"/>
                </a:solidFill>
                <a:effectLst/>
              </a:rPr>
              <a:t>Now faith is the assurance of things hoped for, the conviction of things not seen.</a:t>
            </a:r>
            <a:endParaRPr lang="en-US" sz="3600" dirty="0"/>
          </a:p>
        </p:txBody>
      </p:sp>
    </p:spTree>
    <p:extLst>
      <p:ext uri="{BB962C8B-B14F-4D97-AF65-F5344CB8AC3E}">
        <p14:creationId xmlns:p14="http://schemas.microsoft.com/office/powerpoint/2010/main" val="169234995"/>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E5CD4EE-254E-9C08-F359-E7E5F35B8974}"/>
              </a:ext>
            </a:extLst>
          </p:cNvPr>
          <p:cNvSpPr>
            <a:spLocks noGrp="1"/>
          </p:cNvSpPr>
          <p:nvPr>
            <p:ph type="title"/>
          </p:nvPr>
        </p:nvSpPr>
        <p:spPr>
          <a:xfrm flipV="1">
            <a:off x="838200" y="276046"/>
            <a:ext cx="10515600" cy="89080"/>
          </a:xfrm>
        </p:spPr>
        <p:txBody>
          <a:bodyPr>
            <a:normAutofit fontScale="90000"/>
          </a:bodyPr>
          <a:lstStyle/>
          <a:p>
            <a:endParaRPr lang="en-US" dirty="0"/>
          </a:p>
        </p:txBody>
      </p:sp>
      <p:sp>
        <p:nvSpPr>
          <p:cNvPr id="5" name="Content Placeholder 4">
            <a:extLst>
              <a:ext uri="{FF2B5EF4-FFF2-40B4-BE49-F238E27FC236}">
                <a16:creationId xmlns:a16="http://schemas.microsoft.com/office/drawing/2014/main" id="{6D303A9D-EA96-645F-3AD6-26E1DE3AAE86}"/>
              </a:ext>
            </a:extLst>
          </p:cNvPr>
          <p:cNvSpPr>
            <a:spLocks noGrp="1"/>
          </p:cNvSpPr>
          <p:nvPr>
            <p:ph sz="half" idx="1"/>
          </p:nvPr>
        </p:nvSpPr>
        <p:spPr>
          <a:xfrm>
            <a:off x="-1" y="365126"/>
            <a:ext cx="5901268" cy="6492873"/>
          </a:xfrm>
        </p:spPr>
        <p:txBody>
          <a:bodyPr>
            <a:noAutofit/>
          </a:bodyPr>
          <a:lstStyle/>
          <a:p>
            <a:endParaRPr lang="en-US" sz="3200" dirty="0"/>
          </a:p>
          <a:p>
            <a:r>
              <a:rPr lang="en-US" sz="3200" dirty="0"/>
              <a:t>Faith originates in understanding </a:t>
            </a:r>
          </a:p>
          <a:p>
            <a:r>
              <a:rPr lang="en-US" sz="3200" dirty="0"/>
              <a:t>Faith says what is to be done; it teaches, describes, directs.</a:t>
            </a:r>
          </a:p>
          <a:p>
            <a:r>
              <a:rPr lang="en-US" sz="3200" dirty="0"/>
              <a:t>Faith concentrates on the truth. </a:t>
            </a:r>
          </a:p>
          <a:p>
            <a:r>
              <a:rPr lang="en-US" sz="3200" dirty="0"/>
              <a:t>Faith is the beginning of life before tribulation (Hebrews 11). </a:t>
            </a:r>
          </a:p>
          <a:p>
            <a:r>
              <a:rPr lang="en-US" sz="3200" dirty="0"/>
              <a:t>Faith is a judge. It judges errors.</a:t>
            </a:r>
          </a:p>
          <a:p>
            <a:endParaRPr lang="en-US" sz="3200" dirty="0"/>
          </a:p>
          <a:p>
            <a:endParaRPr lang="en-US" sz="3200" dirty="0"/>
          </a:p>
          <a:p>
            <a:pPr marL="0" indent="0">
              <a:buNone/>
            </a:pPr>
            <a:endParaRPr lang="en-US" sz="3200" dirty="0"/>
          </a:p>
          <a:p>
            <a:endParaRPr lang="en-US" sz="3200" dirty="0"/>
          </a:p>
          <a:p>
            <a:endParaRPr lang="en-US" sz="3200" dirty="0"/>
          </a:p>
        </p:txBody>
      </p:sp>
      <p:sp>
        <p:nvSpPr>
          <p:cNvPr id="6" name="Content Placeholder 5">
            <a:extLst>
              <a:ext uri="{FF2B5EF4-FFF2-40B4-BE49-F238E27FC236}">
                <a16:creationId xmlns:a16="http://schemas.microsoft.com/office/drawing/2014/main" id="{8C885A41-A885-0ECF-2AB6-63908DBC065D}"/>
              </a:ext>
            </a:extLst>
          </p:cNvPr>
          <p:cNvSpPr>
            <a:spLocks noGrp="1"/>
          </p:cNvSpPr>
          <p:nvPr>
            <p:ph sz="half" idx="2"/>
          </p:nvPr>
        </p:nvSpPr>
        <p:spPr>
          <a:xfrm>
            <a:off x="5901267" y="365126"/>
            <a:ext cx="6290733" cy="5811836"/>
          </a:xfrm>
        </p:spPr>
        <p:txBody>
          <a:bodyPr>
            <a:noAutofit/>
          </a:bodyPr>
          <a:lstStyle/>
          <a:p>
            <a:endParaRPr lang="en-US" sz="3200" dirty="0"/>
          </a:p>
          <a:p>
            <a:r>
              <a:rPr lang="en-US" sz="3200" dirty="0"/>
              <a:t>Hope rises in the will.</a:t>
            </a:r>
          </a:p>
          <a:p>
            <a:r>
              <a:rPr lang="en-US" sz="3200" dirty="0"/>
              <a:t>Hope exhorts the mind to be strong and courageous.</a:t>
            </a:r>
          </a:p>
          <a:p>
            <a:r>
              <a:rPr lang="en-US" sz="3200" dirty="0"/>
              <a:t>Hope looks to the goodness of God</a:t>
            </a:r>
          </a:p>
          <a:p>
            <a:r>
              <a:rPr lang="en-US" sz="3200" dirty="0"/>
              <a:t>Hope comes later and is born of tribulation (Romans 5).</a:t>
            </a:r>
          </a:p>
          <a:p>
            <a:r>
              <a:rPr lang="en-US" sz="3200" dirty="0"/>
              <a:t>Hope is a soldier. It fights against tribulations, the Cross, despair, and waits for better things to come in the midst of evil.</a:t>
            </a:r>
          </a:p>
        </p:txBody>
      </p:sp>
    </p:spTree>
    <p:extLst>
      <p:ext uri="{BB962C8B-B14F-4D97-AF65-F5344CB8AC3E}">
        <p14:creationId xmlns:p14="http://schemas.microsoft.com/office/powerpoint/2010/main" val="734899444"/>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9A6EC-EF2F-F4EC-BDF1-C81C3D281944}"/>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EC0652A-C3DF-CF03-6CA6-A7A54D317C95}"/>
              </a:ext>
            </a:extLst>
          </p:cNvPr>
          <p:cNvSpPr>
            <a:spLocks noGrp="1"/>
          </p:cNvSpPr>
          <p:nvPr>
            <p:ph idx="1"/>
          </p:nvPr>
        </p:nvSpPr>
        <p:spPr>
          <a:xfrm>
            <a:off x="728133" y="1185333"/>
            <a:ext cx="10625667" cy="4991630"/>
          </a:xfrm>
        </p:spPr>
        <p:txBody>
          <a:bodyPr>
            <a:normAutofit/>
          </a:bodyPr>
          <a:lstStyle/>
          <a:p>
            <a:pPr marL="0" indent="0">
              <a:buNone/>
            </a:pPr>
            <a:r>
              <a:rPr lang="en-US" sz="4000" dirty="0"/>
              <a:t>Christian hope is a confident expectation that God will fulfill His promises to us. It is a dynamic, active, directive and life-sustaining force. </a:t>
            </a:r>
          </a:p>
        </p:txBody>
      </p:sp>
    </p:spTree>
    <p:extLst>
      <p:ext uri="{BB962C8B-B14F-4D97-AF65-F5344CB8AC3E}">
        <p14:creationId xmlns:p14="http://schemas.microsoft.com/office/powerpoint/2010/main" val="24142113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7116C-0AED-DCE5-AD16-2163132F1C4C}"/>
              </a:ext>
            </a:extLst>
          </p:cNvPr>
          <p:cNvSpPr>
            <a:spLocks noGrp="1"/>
          </p:cNvSpPr>
          <p:nvPr>
            <p:ph type="title"/>
          </p:nvPr>
        </p:nvSpPr>
        <p:spPr>
          <a:xfrm flipV="1">
            <a:off x="838200" y="310552"/>
            <a:ext cx="10515600" cy="54574"/>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D891CD2-C92C-CBA4-0633-5E87A43E8FDB}"/>
              </a:ext>
            </a:extLst>
          </p:cNvPr>
          <p:cNvSpPr>
            <a:spLocks noGrp="1"/>
          </p:cNvSpPr>
          <p:nvPr>
            <p:ph idx="1"/>
          </p:nvPr>
        </p:nvSpPr>
        <p:spPr>
          <a:xfrm>
            <a:off x="457200" y="465826"/>
            <a:ext cx="10896600" cy="5711137"/>
          </a:xfrm>
        </p:spPr>
        <p:txBody>
          <a:bodyPr>
            <a:normAutofit/>
          </a:bodyPr>
          <a:lstStyle/>
          <a:p>
            <a:pPr marL="0" indent="0">
              <a:buNone/>
            </a:pPr>
            <a:r>
              <a:rPr lang="en-US" sz="4000" dirty="0"/>
              <a:t>“Note especially the pronoun “our” and its significance. You will readily grant that Christ gave Himself for the sins of Peter, Paul, and others who were worthy of such grace. But feeling low, you find it hard to believe that Christ gave Himself for your sins. Our feelings shy at a personal application of the pronoun ‘our’, and we refuse to have anything to do with God until we have made ourselves worthy by good deeds.” Luther, p10</a:t>
            </a:r>
          </a:p>
        </p:txBody>
      </p:sp>
    </p:spTree>
    <p:extLst>
      <p:ext uri="{BB962C8B-B14F-4D97-AF65-F5344CB8AC3E}">
        <p14:creationId xmlns:p14="http://schemas.microsoft.com/office/powerpoint/2010/main" val="2803902462"/>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4E091D-EC3A-6A5E-EA24-F71DA89F39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52E582-E3DE-B93C-0ECD-2887673BE963}"/>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144931C-FB6D-E95F-1E1B-2D5C883A79B8}"/>
              </a:ext>
            </a:extLst>
          </p:cNvPr>
          <p:cNvSpPr>
            <a:spLocks noGrp="1"/>
          </p:cNvSpPr>
          <p:nvPr>
            <p:ph idx="1"/>
          </p:nvPr>
        </p:nvSpPr>
        <p:spPr>
          <a:xfrm>
            <a:off x="838200" y="1065103"/>
            <a:ext cx="10515600" cy="5111859"/>
          </a:xfrm>
        </p:spPr>
        <p:txBody>
          <a:bodyPr>
            <a:normAutofit/>
          </a:bodyPr>
          <a:lstStyle/>
          <a:p>
            <a:pPr marL="0" indent="0">
              <a:buNone/>
            </a:pPr>
            <a:r>
              <a:rPr lang="en-US" sz="3600" dirty="0"/>
              <a:t>Without hope faith cannot endure. On the other hand, hope without faith is blind rashness and arrogance because it lacks knowledge. Before anything else a Christian must have the insight of faith, so that the intellect may know its directions in the day of trouble and the heart may hope for better things. By faith we begin, by hope we continue. Luther				</a:t>
            </a:r>
            <a:endParaRPr lang="en-US" sz="3600" b="1" dirty="0"/>
          </a:p>
        </p:txBody>
      </p:sp>
    </p:spTree>
    <p:extLst>
      <p:ext uri="{BB962C8B-B14F-4D97-AF65-F5344CB8AC3E}">
        <p14:creationId xmlns:p14="http://schemas.microsoft.com/office/powerpoint/2010/main" val="2236192330"/>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2B84B-DF4D-CF41-1BA6-B2D89E80E9BA}"/>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1FF16F21-33ED-22E3-FFAB-682EE36E39E6}"/>
              </a:ext>
            </a:extLst>
          </p:cNvPr>
          <p:cNvSpPr>
            <a:spLocks noGrp="1"/>
          </p:cNvSpPr>
          <p:nvPr>
            <p:ph idx="1"/>
          </p:nvPr>
        </p:nvSpPr>
        <p:spPr>
          <a:xfrm>
            <a:off x="838200" y="1171785"/>
            <a:ext cx="10515600" cy="5005177"/>
          </a:xfrm>
        </p:spPr>
        <p:txBody>
          <a:bodyPr/>
          <a:lstStyle/>
          <a:p>
            <a:pPr marL="0" indent="0">
              <a:buNone/>
            </a:pPr>
            <a:r>
              <a:rPr lang="en-US" sz="3600" b="0" i="0" dirty="0">
                <a:solidFill>
                  <a:srgbClr val="111111"/>
                </a:solidFill>
                <a:effectLst/>
              </a:rPr>
              <a:t>“Everything can be taken from a man but one thing: the last of the human freedoms—to choose one’s attitude in any given set of circumstances, to choose one’s own way.”	</a:t>
            </a:r>
            <a:r>
              <a:rPr lang="en-US" sz="3200" b="0" i="0" dirty="0">
                <a:solidFill>
                  <a:srgbClr val="111111"/>
                </a:solidFill>
                <a:effectLst/>
              </a:rPr>
              <a:t>Viktor Frankl, </a:t>
            </a:r>
            <a:r>
              <a:rPr lang="en-US" sz="3200" b="0" i="1" dirty="0">
                <a:solidFill>
                  <a:srgbClr val="111111"/>
                </a:solidFill>
                <a:effectLst/>
              </a:rPr>
              <a:t>Man’s Search for Meaning</a:t>
            </a:r>
          </a:p>
          <a:p>
            <a:pPr marL="0" indent="0">
              <a:buNone/>
            </a:pPr>
            <a:endParaRPr lang="en-US" dirty="0"/>
          </a:p>
        </p:txBody>
      </p:sp>
    </p:spTree>
    <p:extLst>
      <p:ext uri="{BB962C8B-B14F-4D97-AF65-F5344CB8AC3E}">
        <p14:creationId xmlns:p14="http://schemas.microsoft.com/office/powerpoint/2010/main" val="1675117987"/>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6EABD12-CA31-B0A0-AEC5-050610482DBF}"/>
              </a:ext>
            </a:extLst>
          </p:cNvPr>
          <p:cNvSpPr txBox="1"/>
          <p:nvPr/>
        </p:nvSpPr>
        <p:spPr>
          <a:xfrm>
            <a:off x="0" y="69011"/>
            <a:ext cx="12085608" cy="6740307"/>
          </a:xfrm>
          <a:prstGeom prst="rect">
            <a:avLst/>
          </a:prstGeom>
          <a:noFill/>
        </p:spPr>
        <p:txBody>
          <a:bodyPr wrap="square">
            <a:spAutoFit/>
          </a:bodyPr>
          <a:lstStyle/>
          <a:p>
            <a:r>
              <a:rPr lang="en-US" sz="3600" b="0" i="0" dirty="0">
                <a:solidFill>
                  <a:srgbClr val="01103A"/>
                </a:solidFill>
                <a:effectLst/>
              </a:rPr>
              <a:t>Gal 5[7] You were running well; who hindered you from obeying the truth?</a:t>
            </a:r>
            <a:r>
              <a:rPr lang="en-US" sz="3600" dirty="0"/>
              <a:t> </a:t>
            </a:r>
          </a:p>
          <a:p>
            <a:endParaRPr lang="en-US" sz="3600" dirty="0"/>
          </a:p>
          <a:p>
            <a:r>
              <a:rPr lang="en-US" sz="3600" dirty="0"/>
              <a:t>Satan will circumvent the Gospel and explain Christ in this his own diabolical way: “Indeed Christ is meek, gentle, and merciful, but only to those who are holy and righteous. If you are a sinner you stand no chance. Did not Christ say that unbelievers are already damned? And did not Christ perform many good deeds, and suffer many evils patiently, bidding us to follow His example? You do not mean to say that your life is in accord with Christ’s precepts or example? You are a sinner. You are no good at all.”</a:t>
            </a:r>
            <a:r>
              <a:rPr lang="en-US" sz="3600" b="0" i="0" dirty="0">
                <a:solidFill>
                  <a:srgbClr val="01103A"/>
                </a:solidFill>
                <a:effectLst/>
              </a:rPr>
              <a:t> Luther</a:t>
            </a:r>
            <a:endParaRPr lang="en-US" sz="3600" dirty="0"/>
          </a:p>
        </p:txBody>
      </p:sp>
    </p:spTree>
    <p:extLst>
      <p:ext uri="{BB962C8B-B14F-4D97-AF65-F5344CB8AC3E}">
        <p14:creationId xmlns:p14="http://schemas.microsoft.com/office/powerpoint/2010/main" val="3586870924"/>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DF71CD9-8599-775D-01A5-F6DE8C9B1AD9}"/>
              </a:ext>
            </a:extLst>
          </p:cNvPr>
          <p:cNvSpPr txBox="1"/>
          <p:nvPr/>
        </p:nvSpPr>
        <p:spPr>
          <a:xfrm>
            <a:off x="198408" y="241540"/>
            <a:ext cx="11542143" cy="6186309"/>
          </a:xfrm>
          <a:prstGeom prst="rect">
            <a:avLst/>
          </a:prstGeom>
          <a:noFill/>
        </p:spPr>
        <p:txBody>
          <a:bodyPr wrap="square">
            <a:spAutoFit/>
          </a:bodyPr>
          <a:lstStyle/>
          <a:p>
            <a:r>
              <a:rPr lang="en-US" sz="3600" dirty="0"/>
              <a:t>Satan is to be answered in this way: The Scriptures present Christ in a twofold aspect. First, as a </a:t>
            </a:r>
            <a:r>
              <a:rPr lang="en-US" sz="3600" u="sng" dirty="0"/>
              <a:t>gift</a:t>
            </a:r>
            <a:r>
              <a:rPr lang="en-US" sz="3600" dirty="0"/>
              <a:t>. “He of God is made unto us wisdom, and righteousness, and sanctification and redemption” (I Cor. 1:30). Hence my many and grievous sins are nullified if I believe in Him. Secondly, the Scriptures present Christ for our </a:t>
            </a:r>
            <a:r>
              <a:rPr lang="en-US" sz="3600" u="sng" dirty="0"/>
              <a:t>example</a:t>
            </a:r>
            <a:r>
              <a:rPr lang="en-US" sz="3600" dirty="0"/>
              <a:t>. As an exemplar He is to be placed before me only at certain times. In times of joy and gladness that I may have Him as a mirror to reflect upon my shortcomings. But in the day of trouble I will have Christ only as a gift. I will not listen to anything else, except that Christ died for my sins. Luther</a:t>
            </a:r>
          </a:p>
        </p:txBody>
      </p:sp>
    </p:spTree>
    <p:extLst>
      <p:ext uri="{BB962C8B-B14F-4D97-AF65-F5344CB8AC3E}">
        <p14:creationId xmlns:p14="http://schemas.microsoft.com/office/powerpoint/2010/main" val="3423656163"/>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E941F-A67A-7758-4109-D26323293485}"/>
              </a:ext>
            </a:extLst>
          </p:cNvPr>
          <p:cNvSpPr>
            <a:spLocks noGrp="1"/>
          </p:cNvSpPr>
          <p:nvPr>
            <p:ph type="title"/>
          </p:nvPr>
        </p:nvSpPr>
        <p:spPr>
          <a:xfrm>
            <a:off x="838200" y="365125"/>
            <a:ext cx="10515600" cy="5756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B5D006D-43DC-B078-8000-7091DCBE9195}"/>
              </a:ext>
            </a:extLst>
          </p:cNvPr>
          <p:cNvSpPr>
            <a:spLocks noGrp="1"/>
          </p:cNvSpPr>
          <p:nvPr>
            <p:ph idx="1"/>
          </p:nvPr>
        </p:nvSpPr>
        <p:spPr>
          <a:xfrm>
            <a:off x="0" y="1029536"/>
            <a:ext cx="12192000" cy="5828463"/>
          </a:xfrm>
        </p:spPr>
        <p:txBody>
          <a:bodyPr>
            <a:noAutofit/>
          </a:bodyPr>
          <a:lstStyle/>
          <a:p>
            <a:pPr marL="0" indent="0">
              <a:buNone/>
            </a:pPr>
            <a:r>
              <a:rPr lang="en-US" sz="3600" dirty="0"/>
              <a:t>Gal 5[8]</a:t>
            </a:r>
            <a:r>
              <a:rPr lang="en-US" sz="3600" b="0" i="0" dirty="0">
                <a:solidFill>
                  <a:srgbClr val="01103A"/>
                </a:solidFill>
                <a:effectLst/>
              </a:rPr>
              <a:t> This persuasion</a:t>
            </a:r>
            <a:r>
              <a:rPr lang="en-US" sz="3600" b="0" dirty="0">
                <a:solidFill>
                  <a:srgbClr val="01103A"/>
                </a:solidFill>
                <a:effectLst/>
              </a:rPr>
              <a:t> did not come from Him who calls you. [9] A little leaven leavens the whole lump of dough. [10] I have confidence in you in the Lord that you will adopt no other view; but the one who is disturbing you will bear his judgment, whoever he is. [11] But I, brethren, if I still preach circumcision, why am I still persecuted? Then the stumbling block of the cross has been abolished. [12] I wish that those who are troubling you would even mutilate themselves. </a:t>
            </a:r>
            <a:endParaRPr lang="en-US" sz="3600" dirty="0"/>
          </a:p>
        </p:txBody>
      </p:sp>
    </p:spTree>
    <p:extLst>
      <p:ext uri="{BB962C8B-B14F-4D97-AF65-F5344CB8AC3E}">
        <p14:creationId xmlns:p14="http://schemas.microsoft.com/office/powerpoint/2010/main" val="2464715136"/>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D343F-9391-4631-1DF6-BA1D70D8EF41}"/>
              </a:ext>
            </a:extLst>
          </p:cNvPr>
          <p:cNvSpPr>
            <a:spLocks noGrp="1"/>
          </p:cNvSpPr>
          <p:nvPr>
            <p:ph type="title"/>
          </p:nvPr>
        </p:nvSpPr>
        <p:spPr>
          <a:xfrm flipV="1">
            <a:off x="838200" y="310552"/>
            <a:ext cx="10515600" cy="54574"/>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3BC91A0-B7B4-CE69-B569-8E004C53C35A}"/>
              </a:ext>
            </a:extLst>
          </p:cNvPr>
          <p:cNvSpPr>
            <a:spLocks noGrp="1"/>
          </p:cNvSpPr>
          <p:nvPr>
            <p:ph idx="1"/>
          </p:nvPr>
        </p:nvSpPr>
        <p:spPr>
          <a:xfrm>
            <a:off x="728133" y="1041400"/>
            <a:ext cx="10625667" cy="5135563"/>
          </a:xfrm>
        </p:spPr>
        <p:txBody>
          <a:bodyPr>
            <a:normAutofit/>
          </a:bodyPr>
          <a:lstStyle/>
          <a:p>
            <a:pPr marL="0" indent="0">
              <a:buNone/>
            </a:pPr>
            <a:r>
              <a:rPr lang="en-US" sz="3600" dirty="0"/>
              <a:t>The false apostles know how to avoid the Cross and the deadly hatred of the Jewish nation. They preach circumcision and thus retain the favor of the Jews. If they had their way they would ignore all differences in doctrine and preserve unity at all cost. But their unionistic dreams cannot be realized without loss to the pure doctrine of the Cross. It would be too bad if the offense of the Cross were to cease.</a:t>
            </a:r>
          </a:p>
        </p:txBody>
      </p:sp>
    </p:spTree>
    <p:extLst>
      <p:ext uri="{BB962C8B-B14F-4D97-AF65-F5344CB8AC3E}">
        <p14:creationId xmlns:p14="http://schemas.microsoft.com/office/powerpoint/2010/main" val="3214852200"/>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B3FE59-6FF4-A33A-9281-13E1272D2B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BA3E04-99C5-C9F6-44E6-3B6591A62220}"/>
              </a:ext>
            </a:extLst>
          </p:cNvPr>
          <p:cNvSpPr>
            <a:spLocks noGrp="1"/>
          </p:cNvSpPr>
          <p:nvPr>
            <p:ph type="title"/>
          </p:nvPr>
        </p:nvSpPr>
        <p:spPr>
          <a:xfrm>
            <a:off x="838200" y="365125"/>
            <a:ext cx="10515600" cy="9207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B7E1ED0-CF65-C0C1-0D67-2D7DE6C8E6D0}"/>
              </a:ext>
            </a:extLst>
          </p:cNvPr>
          <p:cNvSpPr>
            <a:spLocks noGrp="1"/>
          </p:cNvSpPr>
          <p:nvPr>
            <p:ph idx="1"/>
          </p:nvPr>
        </p:nvSpPr>
        <p:spPr>
          <a:xfrm>
            <a:off x="745067" y="1515533"/>
            <a:ext cx="10608733" cy="4661430"/>
          </a:xfrm>
        </p:spPr>
        <p:txBody>
          <a:bodyPr>
            <a:normAutofit/>
          </a:bodyPr>
          <a:lstStyle/>
          <a:p>
            <a:pPr marL="0" indent="0">
              <a:buNone/>
            </a:pPr>
            <a:r>
              <a:rPr lang="en-US" sz="4000" dirty="0"/>
              <a:t>Gal 5[1-12] False and True Religion</a:t>
            </a:r>
          </a:p>
          <a:p>
            <a:pPr marL="0" indent="0">
              <a:buNone/>
            </a:pPr>
            <a:r>
              <a:rPr lang="en-US" sz="4000" b="1" dirty="0"/>
              <a:t>Gal 5[13-15] The Nature of Christian Freedom</a:t>
            </a:r>
          </a:p>
          <a:p>
            <a:pPr marL="0" indent="0">
              <a:buNone/>
            </a:pPr>
            <a:r>
              <a:rPr lang="en-US" sz="4000" dirty="0"/>
              <a:t>Gal 5[16-25] The Flesh and the Spirit</a:t>
            </a:r>
          </a:p>
        </p:txBody>
      </p:sp>
    </p:spTree>
    <p:extLst>
      <p:ext uri="{BB962C8B-B14F-4D97-AF65-F5344CB8AC3E}">
        <p14:creationId xmlns:p14="http://schemas.microsoft.com/office/powerpoint/2010/main" val="1108862112"/>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C8872-2A12-86CA-4596-41948B175242}"/>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2C7690BC-4C6A-AF33-1897-B8EAF5D11141}"/>
              </a:ext>
            </a:extLst>
          </p:cNvPr>
          <p:cNvSpPr>
            <a:spLocks noGrp="1"/>
          </p:cNvSpPr>
          <p:nvPr>
            <p:ph idx="1"/>
          </p:nvPr>
        </p:nvSpPr>
        <p:spPr>
          <a:xfrm>
            <a:off x="681487" y="781551"/>
            <a:ext cx="10672313" cy="5395412"/>
          </a:xfrm>
        </p:spPr>
        <p:txBody>
          <a:bodyPr>
            <a:normAutofit/>
          </a:bodyPr>
          <a:lstStyle/>
          <a:p>
            <a:pPr marL="0" indent="0">
              <a:buNone/>
            </a:pPr>
            <a:r>
              <a:rPr lang="en-US" sz="3600" b="0" dirty="0">
                <a:solidFill>
                  <a:srgbClr val="01103A"/>
                </a:solidFill>
                <a:effectLst/>
              </a:rPr>
              <a:t>Gal 5[13] For you were called to freedom, brethren; only do not turn your freedom into an opportunity for the flesh, but through love serve one another. [14] For the whole Law is fulfilled in one word, in the statement, “YOU SHALL </a:t>
            </a:r>
            <a:r>
              <a:rPr lang="en-US" sz="3600" b="0" i="0" dirty="0">
                <a:solidFill>
                  <a:srgbClr val="01103A"/>
                </a:solidFill>
                <a:effectLst/>
              </a:rPr>
              <a:t>LOVE YOUR NEIGHBOR AS YOURSELF.” [15] But if you bite and devour one another, take care that you are not consumed by one another.</a:t>
            </a:r>
            <a:endParaRPr lang="en-US" sz="3600" dirty="0"/>
          </a:p>
        </p:txBody>
      </p:sp>
    </p:spTree>
    <p:extLst>
      <p:ext uri="{BB962C8B-B14F-4D97-AF65-F5344CB8AC3E}">
        <p14:creationId xmlns:p14="http://schemas.microsoft.com/office/powerpoint/2010/main" val="3481036548"/>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8C2EE-8A7A-7CE9-533D-3247254E177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55A8E3B-5F46-2D45-DC57-D30396747EE8}"/>
              </a:ext>
            </a:extLst>
          </p:cNvPr>
          <p:cNvSpPr>
            <a:spLocks noGrp="1"/>
          </p:cNvSpPr>
          <p:nvPr>
            <p:ph idx="1"/>
          </p:nvPr>
        </p:nvSpPr>
        <p:spPr/>
        <p:txBody>
          <a:bodyPr/>
          <a:lstStyle/>
          <a:p>
            <a:pPr marL="0" indent="0">
              <a:buNone/>
            </a:pPr>
            <a:r>
              <a:rPr lang="en-US" dirty="0"/>
              <a:t>				</a:t>
            </a:r>
            <a:r>
              <a:rPr lang="en-US" sz="3600" b="1" dirty="0"/>
              <a:t>RVL Study</a:t>
            </a:r>
          </a:p>
          <a:p>
            <a:pPr marL="0" indent="0">
              <a:buNone/>
            </a:pPr>
            <a:r>
              <a:rPr lang="en-US" sz="3600" b="1" dirty="0"/>
              <a:t>				Episode 37</a:t>
            </a:r>
          </a:p>
          <a:p>
            <a:pPr marL="0" indent="0">
              <a:buNone/>
            </a:pPr>
            <a:r>
              <a:rPr lang="en-US" sz="3600" b="1" dirty="0"/>
              <a:t>			      The Neighbor</a:t>
            </a:r>
          </a:p>
        </p:txBody>
      </p:sp>
    </p:spTree>
    <p:extLst>
      <p:ext uri="{BB962C8B-B14F-4D97-AF65-F5344CB8AC3E}">
        <p14:creationId xmlns:p14="http://schemas.microsoft.com/office/powerpoint/2010/main" val="1029916613"/>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E0FF7-81ED-3979-3871-4580886DFA7A}"/>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4DC8170-75D3-70E0-2DAB-C8967C38415D}"/>
              </a:ext>
            </a:extLst>
          </p:cNvPr>
          <p:cNvSpPr>
            <a:spLocks noGrp="1"/>
          </p:cNvSpPr>
          <p:nvPr>
            <p:ph idx="1"/>
          </p:nvPr>
        </p:nvSpPr>
        <p:spPr>
          <a:xfrm>
            <a:off x="838200" y="410844"/>
            <a:ext cx="10515600" cy="5766119"/>
          </a:xfrm>
        </p:spPr>
        <p:txBody>
          <a:bodyPr>
            <a:normAutofit/>
          </a:bodyPr>
          <a:lstStyle/>
          <a:p>
            <a:pPr marL="0" indent="0">
              <a:buNone/>
            </a:pPr>
            <a:r>
              <a:rPr lang="en-US" sz="3600" dirty="0"/>
              <a:t>It is not an easy matter to teach faith without works, and still to require works. Unless the ministers of Christ are wise in handling the mysteries of God and rightly divide the word, faith and good works may easily be confused. Both the doctrine of faith and the doctrine of good works must be diligently taught, and yet in such a way that both the doctrines stay within their God-given sphere. If we only teach works, as our opponents do, we shall lose the faith. If we only teach faith people will come to think that good works are superfluous. Luther</a:t>
            </a:r>
          </a:p>
        </p:txBody>
      </p:sp>
    </p:spTree>
    <p:extLst>
      <p:ext uri="{BB962C8B-B14F-4D97-AF65-F5344CB8AC3E}">
        <p14:creationId xmlns:p14="http://schemas.microsoft.com/office/powerpoint/2010/main" val="371498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A96BE-DECB-9578-1702-A3BBDB3032B5}"/>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644185B-A303-844F-D516-EFAA2D8E103E}"/>
              </a:ext>
            </a:extLst>
          </p:cNvPr>
          <p:cNvSpPr>
            <a:spLocks noGrp="1"/>
          </p:cNvSpPr>
          <p:nvPr>
            <p:ph idx="1"/>
          </p:nvPr>
        </p:nvSpPr>
        <p:spPr>
          <a:xfrm>
            <a:off x="457200" y="741872"/>
            <a:ext cx="10896600" cy="5751003"/>
          </a:xfrm>
        </p:spPr>
        <p:txBody>
          <a:bodyPr>
            <a:normAutofit fontScale="77500" lnSpcReduction="20000"/>
          </a:bodyPr>
          <a:lstStyle/>
          <a:p>
            <a:pPr marL="0" indent="0">
              <a:buNone/>
            </a:pPr>
            <a:r>
              <a:rPr lang="en-US" sz="4800" dirty="0"/>
              <a:t>“This attitude springs from a false conception of sin, the conception that sin is a small matter, easily taken care of by good works; that we must present ourselves unto God with a good conscience; that we must feel no sin before we may feel that Christ was given for our sins. This attitude is universal and particularly developed in those who consider themselves better than others…</a:t>
            </a:r>
          </a:p>
          <a:p>
            <a:pPr marL="0" indent="0">
              <a:buNone/>
            </a:pPr>
            <a:r>
              <a:rPr lang="en-US" sz="4800" dirty="0"/>
              <a:t>Learn to believe that Christ was given, not for picayune and imaginary transgressions, but for mountainous sins; not for one or two, but for all; not for sins that can be discarded, but for sins that are stubbornly ingrained.” </a:t>
            </a:r>
          </a:p>
          <a:p>
            <a:pPr marL="0" indent="0">
              <a:buNone/>
            </a:pPr>
            <a:r>
              <a:rPr lang="en-US" sz="4800" dirty="0"/>
              <a:t>Luther, p10</a:t>
            </a:r>
          </a:p>
          <a:p>
            <a:endParaRPr lang="en-US" dirty="0"/>
          </a:p>
        </p:txBody>
      </p:sp>
    </p:spTree>
    <p:extLst>
      <p:ext uri="{BB962C8B-B14F-4D97-AF65-F5344CB8AC3E}">
        <p14:creationId xmlns:p14="http://schemas.microsoft.com/office/powerpoint/2010/main" val="81325344"/>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79CB2A-4BA1-9344-1E09-E281E4EAA9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6936B1-370A-332B-D793-D48E8779F9F3}"/>
              </a:ext>
            </a:extLst>
          </p:cNvPr>
          <p:cNvSpPr>
            <a:spLocks noGrp="1"/>
          </p:cNvSpPr>
          <p:nvPr>
            <p:ph type="title"/>
          </p:nvPr>
        </p:nvSpPr>
        <p:spPr>
          <a:xfrm>
            <a:off x="838200" y="365125"/>
            <a:ext cx="10515600" cy="9207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7C11F45-2407-C9D6-1CCE-FBD0EEAE4C4A}"/>
              </a:ext>
            </a:extLst>
          </p:cNvPr>
          <p:cNvSpPr>
            <a:spLocks noGrp="1"/>
          </p:cNvSpPr>
          <p:nvPr>
            <p:ph idx="1"/>
          </p:nvPr>
        </p:nvSpPr>
        <p:spPr>
          <a:xfrm>
            <a:off x="770467" y="1447799"/>
            <a:ext cx="10608733" cy="4661430"/>
          </a:xfrm>
        </p:spPr>
        <p:txBody>
          <a:bodyPr>
            <a:normAutofit/>
          </a:bodyPr>
          <a:lstStyle/>
          <a:p>
            <a:pPr marL="0" indent="0">
              <a:buNone/>
            </a:pPr>
            <a:r>
              <a:rPr lang="en-US" sz="4000" dirty="0"/>
              <a:t>Gal 5[1-12] False and True Religion</a:t>
            </a:r>
          </a:p>
          <a:p>
            <a:pPr marL="0" indent="0">
              <a:buNone/>
            </a:pPr>
            <a:r>
              <a:rPr lang="en-US" sz="4000" dirty="0"/>
              <a:t>Gal 5[13-15] The Nature of Christian Freedom</a:t>
            </a:r>
          </a:p>
          <a:p>
            <a:pPr marL="0" indent="0">
              <a:buNone/>
            </a:pPr>
            <a:r>
              <a:rPr lang="en-US" sz="4000" b="1" dirty="0"/>
              <a:t>Gal 5[16-25] The Flesh and the Spirit</a:t>
            </a:r>
          </a:p>
        </p:txBody>
      </p:sp>
    </p:spTree>
    <p:extLst>
      <p:ext uri="{BB962C8B-B14F-4D97-AF65-F5344CB8AC3E}">
        <p14:creationId xmlns:p14="http://schemas.microsoft.com/office/powerpoint/2010/main" val="1372975069"/>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0F178-8E56-C39B-ADDE-CA2506BA2ACD}"/>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865B729-4F5E-F4B0-3C1F-9F308781519B}"/>
              </a:ext>
            </a:extLst>
          </p:cNvPr>
          <p:cNvSpPr>
            <a:spLocks noGrp="1"/>
          </p:cNvSpPr>
          <p:nvPr>
            <p:ph idx="1"/>
          </p:nvPr>
        </p:nvSpPr>
        <p:spPr>
          <a:xfrm>
            <a:off x="129396" y="365125"/>
            <a:ext cx="12062604" cy="6406610"/>
          </a:xfrm>
        </p:spPr>
        <p:txBody>
          <a:bodyPr>
            <a:noAutofit/>
          </a:bodyPr>
          <a:lstStyle/>
          <a:p>
            <a:pPr marL="0" indent="0">
              <a:buNone/>
            </a:pPr>
            <a:r>
              <a:rPr lang="en-US" sz="3600" dirty="0"/>
              <a:t>Gal 5[16] </a:t>
            </a:r>
            <a:r>
              <a:rPr lang="en-US" sz="3600" b="0" i="0" dirty="0">
                <a:solidFill>
                  <a:srgbClr val="01103A"/>
                </a:solidFill>
                <a:effectLst/>
              </a:rPr>
              <a:t>But I say, </a:t>
            </a:r>
            <a:r>
              <a:rPr lang="en-US" sz="3600" b="0" i="0" u="sng" dirty="0">
                <a:solidFill>
                  <a:srgbClr val="01103A"/>
                </a:solidFill>
                <a:effectLst/>
              </a:rPr>
              <a:t>walk</a:t>
            </a:r>
            <a:r>
              <a:rPr lang="en-US" sz="3600" b="0" i="0" dirty="0">
                <a:solidFill>
                  <a:srgbClr val="01103A"/>
                </a:solidFill>
                <a:effectLst/>
              </a:rPr>
              <a:t> by the Spirit, and you will not carry out the desire of the flesh. [17] For the flesh sets its desire against the Spirit, and the Spirit against the flesh; for these are in opposition to one another, so that you may not do the things that you please. [18] But if you are </a:t>
            </a:r>
            <a:r>
              <a:rPr lang="en-US" sz="3600" b="0" i="0" u="sng" dirty="0">
                <a:solidFill>
                  <a:srgbClr val="01103A"/>
                </a:solidFill>
                <a:effectLst/>
              </a:rPr>
              <a:t>led</a:t>
            </a:r>
            <a:r>
              <a:rPr lang="en-US" sz="3600" b="0" i="0" dirty="0">
                <a:solidFill>
                  <a:srgbClr val="01103A"/>
                </a:solidFill>
                <a:effectLst/>
              </a:rPr>
              <a:t> by the Spirit, you are not under the Law. [19] Now the deeds of the flesh are evident, which are: immorality, impurity, sensuality, [20] idolatry, sorcery, enmities, strife, jealousy, outbursts of anger, disputes, dissensions, factions, [21] envying, drunkenness, carousing, and things like these, of which I forewarn you, just as I have forewarned you, that those who practice such things will not inherit the kingdom of God.</a:t>
            </a:r>
            <a:endParaRPr lang="en-US" sz="3600" dirty="0"/>
          </a:p>
        </p:txBody>
      </p:sp>
    </p:spTree>
    <p:extLst>
      <p:ext uri="{BB962C8B-B14F-4D97-AF65-F5344CB8AC3E}">
        <p14:creationId xmlns:p14="http://schemas.microsoft.com/office/powerpoint/2010/main" val="2597530007"/>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F0362-5796-F72C-E81D-0269CD452DE4}"/>
              </a:ext>
            </a:extLst>
          </p:cNvPr>
          <p:cNvSpPr>
            <a:spLocks noGrp="1"/>
          </p:cNvSpPr>
          <p:nvPr>
            <p:ph type="title"/>
          </p:nvPr>
        </p:nvSpPr>
        <p:spPr>
          <a:xfrm>
            <a:off x="838200" y="365126"/>
            <a:ext cx="10515600" cy="5820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BE72CCB-5C57-FEE0-AD71-A1E13351085F}"/>
              </a:ext>
            </a:extLst>
          </p:cNvPr>
          <p:cNvSpPr>
            <a:spLocks noGrp="1"/>
          </p:cNvSpPr>
          <p:nvPr>
            <p:ph idx="1"/>
          </p:nvPr>
        </p:nvSpPr>
        <p:spPr>
          <a:xfrm>
            <a:off x="482600" y="1574800"/>
            <a:ext cx="10871200" cy="4602163"/>
          </a:xfrm>
        </p:spPr>
        <p:txBody>
          <a:bodyPr>
            <a:normAutofit/>
          </a:bodyPr>
          <a:lstStyle/>
          <a:p>
            <a:pPr marL="0" indent="0">
              <a:buNone/>
            </a:pPr>
            <a:r>
              <a:rPr lang="en-US" sz="3600" dirty="0"/>
              <a:t>Gal 5[16] </a:t>
            </a:r>
            <a:r>
              <a:rPr lang="en-US" sz="3600" b="0" i="0" dirty="0">
                <a:solidFill>
                  <a:srgbClr val="01103A"/>
                </a:solidFill>
                <a:effectLst/>
              </a:rPr>
              <a:t>But I say, walk by the Spirit, and you will not carry out the desire of the flesh. KJV NKJV NIV ESV NASB</a:t>
            </a:r>
          </a:p>
          <a:p>
            <a:pPr marL="0" indent="0">
              <a:buNone/>
            </a:pPr>
            <a:endParaRPr lang="en-US" sz="3600" dirty="0">
              <a:solidFill>
                <a:srgbClr val="01103A"/>
              </a:solidFill>
            </a:endParaRPr>
          </a:p>
          <a:p>
            <a:pPr marL="0" indent="0">
              <a:buNone/>
            </a:pPr>
            <a:r>
              <a:rPr lang="en-US" sz="3600" dirty="0">
                <a:solidFill>
                  <a:srgbClr val="01103A"/>
                </a:solidFill>
              </a:rPr>
              <a:t>Gal 5[16]</a:t>
            </a:r>
            <a:r>
              <a:rPr lang="en-US" sz="3600" b="0" i="0" dirty="0">
                <a:solidFill>
                  <a:srgbClr val="01103A"/>
                </a:solidFill>
                <a:effectLst/>
              </a:rPr>
              <a:t> But I say, walk by the Spirit, and do not gratify the desires of the flesh. RSV</a:t>
            </a:r>
            <a:endParaRPr lang="en-US" sz="3600" dirty="0"/>
          </a:p>
        </p:txBody>
      </p:sp>
    </p:spTree>
    <p:extLst>
      <p:ext uri="{BB962C8B-B14F-4D97-AF65-F5344CB8AC3E}">
        <p14:creationId xmlns:p14="http://schemas.microsoft.com/office/powerpoint/2010/main" val="3507972173"/>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E897A-AFDA-6788-00C6-3C8BEAE43843}"/>
              </a:ext>
            </a:extLst>
          </p:cNvPr>
          <p:cNvSpPr>
            <a:spLocks noGrp="1"/>
          </p:cNvSpPr>
          <p:nvPr>
            <p:ph type="title"/>
          </p:nvPr>
        </p:nvSpPr>
        <p:spPr>
          <a:xfrm>
            <a:off x="838200" y="365125"/>
            <a:ext cx="10515600" cy="14287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9054552-D74B-7AF2-FCD8-F1A8E0413590}"/>
              </a:ext>
            </a:extLst>
          </p:cNvPr>
          <p:cNvSpPr>
            <a:spLocks noGrp="1"/>
          </p:cNvSpPr>
          <p:nvPr>
            <p:ph idx="1"/>
          </p:nvPr>
        </p:nvSpPr>
        <p:spPr>
          <a:xfrm>
            <a:off x="751840" y="1402080"/>
            <a:ext cx="10601960" cy="4775041"/>
          </a:xfrm>
        </p:spPr>
        <p:txBody>
          <a:bodyPr>
            <a:normAutofit/>
          </a:bodyPr>
          <a:lstStyle/>
          <a:p>
            <a:pPr marL="0" indent="0">
              <a:buNone/>
            </a:pPr>
            <a:r>
              <a:rPr lang="en-US" sz="3600" dirty="0"/>
              <a:t>Eph 2[8] </a:t>
            </a:r>
            <a:r>
              <a:rPr lang="en-US" sz="3600" b="0" dirty="0">
                <a:solidFill>
                  <a:srgbClr val="01103A"/>
                </a:solidFill>
                <a:effectLst/>
              </a:rPr>
              <a:t>For by grace you have been saved through faith; and that not of yourselves, it is the gift of God; [9] not as a result of works, so that no </a:t>
            </a:r>
            <a:r>
              <a:rPr lang="en-US" sz="3600" b="0" i="0" dirty="0">
                <a:solidFill>
                  <a:srgbClr val="01103A"/>
                </a:solidFill>
                <a:effectLst/>
              </a:rPr>
              <a:t>one may boast. [10] For we are His workmanship, created in Christ Jesus for good works, which God prepared beforehand so that we would </a:t>
            </a:r>
            <a:r>
              <a:rPr lang="en-US" sz="3600" b="0" i="0" u="sng" dirty="0">
                <a:solidFill>
                  <a:srgbClr val="01103A"/>
                </a:solidFill>
                <a:effectLst/>
              </a:rPr>
              <a:t>walk</a:t>
            </a:r>
            <a:r>
              <a:rPr lang="en-US" sz="3600" b="0" i="0" dirty="0">
                <a:solidFill>
                  <a:srgbClr val="01103A"/>
                </a:solidFill>
                <a:effectLst/>
              </a:rPr>
              <a:t> in them. </a:t>
            </a:r>
            <a:endParaRPr lang="en-US" sz="3600" dirty="0"/>
          </a:p>
        </p:txBody>
      </p:sp>
    </p:spTree>
    <p:extLst>
      <p:ext uri="{BB962C8B-B14F-4D97-AF65-F5344CB8AC3E}">
        <p14:creationId xmlns:p14="http://schemas.microsoft.com/office/powerpoint/2010/main" val="159925170"/>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5AC54-5DBA-7A35-35A1-AAD56E0926AF}"/>
              </a:ext>
            </a:extLst>
          </p:cNvPr>
          <p:cNvSpPr>
            <a:spLocks noGrp="1"/>
          </p:cNvSpPr>
          <p:nvPr>
            <p:ph type="title"/>
          </p:nvPr>
        </p:nvSpPr>
        <p:spPr>
          <a:xfrm>
            <a:off x="838200" y="365126"/>
            <a:ext cx="10515600" cy="7514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2C8CDE3F-9411-466B-FD6F-1584D5685A3D}"/>
              </a:ext>
            </a:extLst>
          </p:cNvPr>
          <p:cNvSpPr>
            <a:spLocks noGrp="1"/>
          </p:cNvSpPr>
          <p:nvPr>
            <p:ph idx="1"/>
          </p:nvPr>
        </p:nvSpPr>
        <p:spPr>
          <a:xfrm>
            <a:off x="668867" y="1412875"/>
            <a:ext cx="10947399" cy="4764088"/>
          </a:xfrm>
        </p:spPr>
        <p:txBody>
          <a:bodyPr>
            <a:normAutofit/>
          </a:bodyPr>
          <a:lstStyle/>
          <a:p>
            <a:pPr marL="0" indent="0">
              <a:buNone/>
            </a:pPr>
            <a:r>
              <a:rPr lang="en-US" sz="3600" b="0" i="0" dirty="0">
                <a:solidFill>
                  <a:srgbClr val="01103A"/>
                </a:solidFill>
                <a:effectLst/>
              </a:rPr>
              <a:t>Gal 5[19] Now the deeds of the flesh are evident, which are: immorality, impurity, sensuality, [20] idolatry, sorcery, enmities, strife, jealousy, outbursts of anger, disputes, dissensions, factions, [21]envying, drunkenness, carousing, and things like these, of which I forewarn you, just as I have forewarned you, that those who practice  such things will not inherit the kingdom of God.</a:t>
            </a:r>
            <a:endParaRPr lang="en-US" sz="3600" dirty="0"/>
          </a:p>
        </p:txBody>
      </p:sp>
    </p:spTree>
    <p:extLst>
      <p:ext uri="{BB962C8B-B14F-4D97-AF65-F5344CB8AC3E}">
        <p14:creationId xmlns:p14="http://schemas.microsoft.com/office/powerpoint/2010/main" val="2441467280"/>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6E815-30F6-F089-BAEC-A38E20055206}"/>
              </a:ext>
            </a:extLst>
          </p:cNvPr>
          <p:cNvSpPr>
            <a:spLocks noGrp="1"/>
          </p:cNvSpPr>
          <p:nvPr>
            <p:ph type="title"/>
          </p:nvPr>
        </p:nvSpPr>
        <p:spPr>
          <a:xfrm>
            <a:off x="838200" y="1"/>
            <a:ext cx="10515600" cy="439946"/>
          </a:xfrm>
        </p:spPr>
        <p:txBody>
          <a:bodyPr>
            <a:normAutofit fontScale="90000"/>
          </a:bodyPr>
          <a:lstStyle/>
          <a:p>
            <a:r>
              <a:rPr lang="en-US" sz="3600" b="1" dirty="0"/>
              <a:t>			</a:t>
            </a:r>
            <a:r>
              <a:rPr lang="en-US" b="1" dirty="0"/>
              <a:t>Works of the Flesh</a:t>
            </a:r>
          </a:p>
        </p:txBody>
      </p:sp>
      <p:sp>
        <p:nvSpPr>
          <p:cNvPr id="3" name="Content Placeholder 2">
            <a:extLst>
              <a:ext uri="{FF2B5EF4-FFF2-40B4-BE49-F238E27FC236}">
                <a16:creationId xmlns:a16="http://schemas.microsoft.com/office/drawing/2014/main" id="{84CD821B-D31B-E4AC-13CF-6C0CEFD0B297}"/>
              </a:ext>
            </a:extLst>
          </p:cNvPr>
          <p:cNvSpPr>
            <a:spLocks noGrp="1"/>
          </p:cNvSpPr>
          <p:nvPr>
            <p:ph idx="1"/>
          </p:nvPr>
        </p:nvSpPr>
        <p:spPr>
          <a:xfrm>
            <a:off x="69011" y="595223"/>
            <a:ext cx="12122989" cy="6193766"/>
          </a:xfrm>
        </p:spPr>
        <p:txBody>
          <a:bodyPr>
            <a:normAutofit/>
          </a:bodyPr>
          <a:lstStyle/>
          <a:p>
            <a:pPr marL="0" indent="0">
              <a:buNone/>
            </a:pPr>
            <a:r>
              <a:rPr lang="en-US" sz="3600" dirty="0">
                <a:solidFill>
                  <a:srgbClr val="01103A"/>
                </a:solidFill>
              </a:rPr>
              <a:t>Sexual Sin: 	</a:t>
            </a:r>
            <a:r>
              <a:rPr lang="en-US" sz="3600" b="0" i="0" dirty="0">
                <a:solidFill>
                  <a:srgbClr val="01103A"/>
                </a:solidFill>
                <a:effectLst/>
              </a:rPr>
              <a:t>immorality, impurity, sensuality, </a:t>
            </a:r>
          </a:p>
          <a:p>
            <a:pPr marL="0" indent="0">
              <a:buNone/>
            </a:pPr>
            <a:endParaRPr lang="en-US" sz="3600" dirty="0">
              <a:solidFill>
                <a:srgbClr val="01103A"/>
              </a:solidFill>
            </a:endParaRPr>
          </a:p>
          <a:p>
            <a:pPr marL="0" indent="0">
              <a:buNone/>
            </a:pPr>
            <a:r>
              <a:rPr lang="en-US" sz="3600" b="0" i="0" dirty="0">
                <a:solidFill>
                  <a:srgbClr val="01103A"/>
                </a:solidFill>
                <a:effectLst/>
              </a:rPr>
              <a:t>Religious Sin: 	idolatry, sorcery, </a:t>
            </a:r>
          </a:p>
          <a:p>
            <a:pPr marL="0" indent="0">
              <a:buNone/>
            </a:pPr>
            <a:endParaRPr lang="en-US" sz="3600" dirty="0">
              <a:solidFill>
                <a:srgbClr val="01103A"/>
              </a:solidFill>
            </a:endParaRPr>
          </a:p>
          <a:p>
            <a:pPr marL="0" indent="0">
              <a:buNone/>
            </a:pPr>
            <a:r>
              <a:rPr lang="en-US" sz="3600" b="0" i="0" dirty="0">
                <a:solidFill>
                  <a:srgbClr val="01103A"/>
                </a:solidFill>
                <a:effectLst/>
              </a:rPr>
              <a:t>Societal Sin: 	enmities, strife, jealousy, outbursts of anger, 				disputes, dissensions, factions, envying, </a:t>
            </a:r>
          </a:p>
          <a:p>
            <a:pPr marL="0" indent="0">
              <a:buNone/>
            </a:pPr>
            <a:endParaRPr lang="en-US" sz="3600" dirty="0">
              <a:solidFill>
                <a:srgbClr val="01103A"/>
              </a:solidFill>
            </a:endParaRPr>
          </a:p>
          <a:p>
            <a:pPr marL="0" indent="0">
              <a:buNone/>
            </a:pPr>
            <a:r>
              <a:rPr lang="en-US" sz="3600" b="0" i="0" dirty="0">
                <a:solidFill>
                  <a:srgbClr val="01103A"/>
                </a:solidFill>
                <a:effectLst/>
              </a:rPr>
              <a:t>Sins of Excess: drunkenness, carousing</a:t>
            </a:r>
          </a:p>
          <a:p>
            <a:pPr marL="0" indent="0">
              <a:buNone/>
            </a:pPr>
            <a:endParaRPr lang="en-US" sz="3600" dirty="0">
              <a:solidFill>
                <a:srgbClr val="01103A"/>
              </a:solidFill>
            </a:endParaRPr>
          </a:p>
          <a:p>
            <a:pPr marL="0" indent="0">
              <a:buNone/>
            </a:pPr>
            <a:r>
              <a:rPr lang="en-US" sz="3600" dirty="0">
                <a:solidFill>
                  <a:srgbClr val="01103A"/>
                </a:solidFill>
              </a:rPr>
              <a:t>And the like.</a:t>
            </a:r>
            <a:endParaRPr lang="en-US" sz="3600" dirty="0"/>
          </a:p>
        </p:txBody>
      </p:sp>
    </p:spTree>
    <p:extLst>
      <p:ext uri="{BB962C8B-B14F-4D97-AF65-F5344CB8AC3E}">
        <p14:creationId xmlns:p14="http://schemas.microsoft.com/office/powerpoint/2010/main" val="3578453698"/>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F0845-FF66-3B7C-8AEB-986D66E22BC5}"/>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93356A9-ADF5-9D81-F14C-319951B7503C}"/>
              </a:ext>
            </a:extLst>
          </p:cNvPr>
          <p:cNvSpPr>
            <a:spLocks noGrp="1"/>
          </p:cNvSpPr>
          <p:nvPr>
            <p:ph idx="1"/>
          </p:nvPr>
        </p:nvSpPr>
        <p:spPr>
          <a:xfrm>
            <a:off x="577971" y="759125"/>
            <a:ext cx="10938294" cy="5417838"/>
          </a:xfrm>
        </p:spPr>
        <p:txBody>
          <a:bodyPr>
            <a:normAutofit/>
          </a:bodyPr>
          <a:lstStyle/>
          <a:p>
            <a:pPr marL="0" indent="0">
              <a:buNone/>
            </a:pPr>
            <a:r>
              <a:rPr lang="en-US" sz="4000" dirty="0"/>
              <a:t>Gal 5[22] </a:t>
            </a:r>
            <a:r>
              <a:rPr lang="en-US" sz="4000" b="0" i="0" dirty="0">
                <a:solidFill>
                  <a:srgbClr val="01103A"/>
                </a:solidFill>
                <a:effectLst/>
              </a:rPr>
              <a:t>But the fruit of the Spirit is love, joy,  peace, patience, kindness, goodness, faithfulness, [23] gentleness, self-control; against such things there is no law. [24] Now those who belong to Christ Jesus have crucified the flesh with its passions and desires. [25] If we </a:t>
            </a:r>
            <a:r>
              <a:rPr lang="en-US" sz="4000" b="0" i="0" u="sng" dirty="0">
                <a:solidFill>
                  <a:srgbClr val="01103A"/>
                </a:solidFill>
                <a:effectLst/>
              </a:rPr>
              <a:t>live</a:t>
            </a:r>
            <a:r>
              <a:rPr lang="en-US" sz="4000" b="0" i="0" dirty="0">
                <a:solidFill>
                  <a:srgbClr val="01103A"/>
                </a:solidFill>
                <a:effectLst/>
              </a:rPr>
              <a:t> by the Spirit, let us also </a:t>
            </a:r>
            <a:r>
              <a:rPr lang="en-US" sz="4000" b="0" i="0" u="sng" dirty="0">
                <a:solidFill>
                  <a:srgbClr val="01103A"/>
                </a:solidFill>
                <a:effectLst/>
              </a:rPr>
              <a:t>walk</a:t>
            </a:r>
            <a:r>
              <a:rPr lang="en-US" sz="4000" b="0" i="0" dirty="0">
                <a:solidFill>
                  <a:srgbClr val="01103A"/>
                </a:solidFill>
                <a:effectLst/>
              </a:rPr>
              <a:t> by the Spirit. [26] Let us not become boastful, challenging one another, envying one another.</a:t>
            </a:r>
            <a:endParaRPr lang="en-US" sz="4000" dirty="0"/>
          </a:p>
        </p:txBody>
      </p:sp>
    </p:spTree>
    <p:extLst>
      <p:ext uri="{BB962C8B-B14F-4D97-AF65-F5344CB8AC3E}">
        <p14:creationId xmlns:p14="http://schemas.microsoft.com/office/powerpoint/2010/main" val="3260588729"/>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051420-9EBE-2215-6780-9DE24B270A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A70CFF-00A4-4381-E00B-F637469C563E}"/>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116C69E-1DFA-7F5E-4F65-C62F28270D62}"/>
              </a:ext>
            </a:extLst>
          </p:cNvPr>
          <p:cNvSpPr>
            <a:spLocks noGrp="1"/>
          </p:cNvSpPr>
          <p:nvPr>
            <p:ph idx="1"/>
          </p:nvPr>
        </p:nvSpPr>
        <p:spPr>
          <a:xfrm>
            <a:off x="838200" y="410844"/>
            <a:ext cx="10515600" cy="5766119"/>
          </a:xfrm>
        </p:spPr>
        <p:txBody>
          <a:bodyPr>
            <a:normAutofit/>
          </a:bodyPr>
          <a:lstStyle/>
          <a:p>
            <a:pPr marL="0" indent="0">
              <a:buNone/>
            </a:pPr>
            <a:r>
              <a:rPr lang="en-US" sz="3600" dirty="0"/>
              <a:t>Love, joy, peace are states I experience in my own heart (myself; looking inward)</a:t>
            </a:r>
          </a:p>
          <a:p>
            <a:pPr marL="0" indent="0">
              <a:buNone/>
            </a:pPr>
            <a:endParaRPr lang="en-US" sz="3600" dirty="0"/>
          </a:p>
          <a:p>
            <a:pPr marL="0" indent="0">
              <a:buNone/>
            </a:pPr>
            <a:r>
              <a:rPr lang="en-US" sz="3600" dirty="0">
                <a:solidFill>
                  <a:srgbClr val="01103A"/>
                </a:solidFill>
              </a:rPr>
              <a:t>Patience, k</a:t>
            </a:r>
            <a:r>
              <a:rPr lang="en-US" sz="3600" b="0" i="0" dirty="0">
                <a:solidFill>
                  <a:srgbClr val="01103A"/>
                </a:solidFill>
                <a:effectLst/>
              </a:rPr>
              <a:t>indness, goodness are dispositions  which I am to reveal to others (my neighbor; looking outward)</a:t>
            </a:r>
          </a:p>
          <a:p>
            <a:pPr marL="0" indent="0">
              <a:buNone/>
            </a:pPr>
            <a:endParaRPr lang="en-US" sz="3600" dirty="0">
              <a:solidFill>
                <a:srgbClr val="01103A"/>
              </a:solidFill>
            </a:endParaRPr>
          </a:p>
          <a:p>
            <a:pPr marL="0" indent="0">
              <a:buNone/>
            </a:pPr>
            <a:r>
              <a:rPr lang="en-US" sz="3600" dirty="0">
                <a:solidFill>
                  <a:srgbClr val="01103A"/>
                </a:solidFill>
              </a:rPr>
              <a:t>F</a:t>
            </a:r>
            <a:r>
              <a:rPr lang="en-US" sz="3600" b="0" i="0" dirty="0">
                <a:solidFill>
                  <a:srgbClr val="01103A"/>
                </a:solidFill>
                <a:effectLst/>
              </a:rPr>
              <a:t>aithfulness, gentleness, self-control are attitudes I am to maintain as the very first essentials of godliness (toward God; looking upward)</a:t>
            </a:r>
            <a:endParaRPr lang="en-US" sz="3600" dirty="0"/>
          </a:p>
        </p:txBody>
      </p:sp>
    </p:spTree>
    <p:extLst>
      <p:ext uri="{BB962C8B-B14F-4D97-AF65-F5344CB8AC3E}">
        <p14:creationId xmlns:p14="http://schemas.microsoft.com/office/powerpoint/2010/main" val="3893186354"/>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8ABA9-1988-A03A-12BF-9997D9ED7D71}"/>
              </a:ext>
            </a:extLst>
          </p:cNvPr>
          <p:cNvSpPr>
            <a:spLocks noGrp="1"/>
          </p:cNvSpPr>
          <p:nvPr>
            <p:ph type="title"/>
          </p:nvPr>
        </p:nvSpPr>
        <p:spPr>
          <a:xfrm flipV="1">
            <a:off x="984849" y="7786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125ABAF-5681-DC7C-370B-3BF1DA9C14F9}"/>
              </a:ext>
            </a:extLst>
          </p:cNvPr>
          <p:cNvSpPr>
            <a:spLocks noGrp="1"/>
          </p:cNvSpPr>
          <p:nvPr>
            <p:ph idx="1"/>
          </p:nvPr>
        </p:nvSpPr>
        <p:spPr>
          <a:xfrm>
            <a:off x="655608" y="603849"/>
            <a:ext cx="10698192" cy="5573114"/>
          </a:xfrm>
        </p:spPr>
        <p:txBody>
          <a:bodyPr>
            <a:normAutofit/>
          </a:bodyPr>
          <a:lstStyle/>
          <a:p>
            <a:pPr marL="0" indent="0">
              <a:buNone/>
            </a:pPr>
            <a:r>
              <a:rPr lang="en-US" sz="3600" dirty="0"/>
              <a:t>Gal 5</a:t>
            </a:r>
            <a:r>
              <a:rPr lang="en-US" sz="3600" b="0" i="0" dirty="0">
                <a:solidFill>
                  <a:srgbClr val="01103A"/>
                </a:solidFill>
                <a:effectLst/>
              </a:rPr>
              <a:t>[26] Let us not become boastful [or “be desirous of vain glory” KJV; “become conceited” NKJV], challenging one another, envying one another.</a:t>
            </a:r>
          </a:p>
          <a:p>
            <a:pPr marL="0" indent="0">
              <a:buNone/>
            </a:pPr>
            <a:r>
              <a:rPr lang="en-US" sz="3600" dirty="0">
                <a:solidFill>
                  <a:srgbClr val="01103A"/>
                </a:solidFill>
              </a:rPr>
              <a:t>This is an important verse because it shows that our conduct toward others is fashioned after our view of ourselves.</a:t>
            </a:r>
          </a:p>
          <a:p>
            <a:pPr marL="0" indent="0">
              <a:buNone/>
            </a:pPr>
            <a:r>
              <a:rPr lang="en-US" sz="3600" dirty="0">
                <a:solidFill>
                  <a:srgbClr val="01103A"/>
                </a:solidFill>
              </a:rPr>
              <a:t>Very different is that love toward others prompted by living and walking in the Spirit. True Christian relationships are governed not by rivalry but by service.</a:t>
            </a:r>
            <a:endParaRPr lang="en-US" sz="3600" dirty="0"/>
          </a:p>
        </p:txBody>
      </p:sp>
    </p:spTree>
    <p:extLst>
      <p:ext uri="{BB962C8B-B14F-4D97-AF65-F5344CB8AC3E}">
        <p14:creationId xmlns:p14="http://schemas.microsoft.com/office/powerpoint/2010/main" val="3003263542"/>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036A35-66DC-4CB9-8667-D83AE12F10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53E133-6781-597B-0158-FC93FD19EEC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D7009D6-28B7-2236-0F72-EA91124F2D1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2685789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5B474-C5F5-3D7C-24EB-DD32669D3ECF}"/>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1479DB4-7DFC-8572-55A9-EB9BE5C879DE}"/>
              </a:ext>
            </a:extLst>
          </p:cNvPr>
          <p:cNvSpPr>
            <a:spLocks noGrp="1"/>
          </p:cNvSpPr>
          <p:nvPr>
            <p:ph idx="1"/>
          </p:nvPr>
        </p:nvSpPr>
        <p:spPr>
          <a:xfrm>
            <a:off x="534837" y="410844"/>
            <a:ext cx="10998679" cy="6309133"/>
          </a:xfrm>
        </p:spPr>
        <p:txBody>
          <a:bodyPr/>
          <a:lstStyle/>
          <a:p>
            <a:pPr marL="0" indent="0">
              <a:buNone/>
            </a:pPr>
            <a:r>
              <a:rPr lang="en-US" sz="3600" dirty="0"/>
              <a:t>(AD 55?) 1Cor 15[9] </a:t>
            </a:r>
            <a:r>
              <a:rPr lang="en-US" sz="3600" b="0" i="0" dirty="0">
                <a:solidFill>
                  <a:srgbClr val="01103A"/>
                </a:solidFill>
                <a:effectLst/>
              </a:rPr>
              <a:t>For I am the </a:t>
            </a:r>
            <a:r>
              <a:rPr lang="en-US" sz="3600" b="0" i="0" u="sng" dirty="0">
                <a:solidFill>
                  <a:srgbClr val="01103A"/>
                </a:solidFill>
                <a:effectLst/>
              </a:rPr>
              <a:t>least</a:t>
            </a:r>
            <a:r>
              <a:rPr lang="en-US" sz="3600" b="0" i="0" dirty="0">
                <a:solidFill>
                  <a:srgbClr val="01103A"/>
                </a:solidFill>
                <a:effectLst/>
              </a:rPr>
              <a:t> of the apostles, who am not worthy to be called an apostle, because I persecuted the church of God.</a:t>
            </a:r>
          </a:p>
          <a:p>
            <a:pPr marL="0" indent="0">
              <a:buNone/>
            </a:pPr>
            <a:endParaRPr lang="en-US" sz="3600" b="0" i="0" dirty="0">
              <a:solidFill>
                <a:srgbClr val="01103A"/>
              </a:solidFill>
              <a:effectLst/>
            </a:endParaRPr>
          </a:p>
          <a:p>
            <a:pPr marL="0" indent="0">
              <a:buNone/>
            </a:pPr>
            <a:r>
              <a:rPr lang="en-US" sz="3600" dirty="0">
                <a:solidFill>
                  <a:srgbClr val="01103A"/>
                </a:solidFill>
              </a:rPr>
              <a:t>(AD 60?) Eph 3[8] </a:t>
            </a:r>
            <a:r>
              <a:rPr lang="en-US" sz="3600" b="0" i="0" dirty="0">
                <a:solidFill>
                  <a:srgbClr val="01103A"/>
                </a:solidFill>
                <a:effectLst/>
              </a:rPr>
              <a:t>To me, who am </a:t>
            </a:r>
            <a:r>
              <a:rPr lang="en-US" sz="3600" b="0" i="0" u="sng" dirty="0">
                <a:solidFill>
                  <a:srgbClr val="01103A"/>
                </a:solidFill>
                <a:effectLst/>
              </a:rPr>
              <a:t>less than the least</a:t>
            </a:r>
            <a:r>
              <a:rPr lang="en-US" sz="3600" b="0" i="0" dirty="0">
                <a:solidFill>
                  <a:srgbClr val="01103A"/>
                </a:solidFill>
                <a:effectLst/>
              </a:rPr>
              <a:t> of all the saints, this grace was given, that I should preach among the Gentiles the unsearchable riches of Christ,</a:t>
            </a:r>
          </a:p>
          <a:p>
            <a:pPr marL="0" indent="0">
              <a:buNone/>
            </a:pPr>
            <a:endParaRPr lang="en-US" sz="3600" dirty="0">
              <a:solidFill>
                <a:srgbClr val="01103A"/>
              </a:solidFill>
            </a:endParaRPr>
          </a:p>
          <a:p>
            <a:pPr marL="0" indent="0">
              <a:buNone/>
            </a:pPr>
            <a:r>
              <a:rPr lang="en-US" sz="3600" dirty="0">
                <a:solidFill>
                  <a:srgbClr val="01103A"/>
                </a:solidFill>
              </a:rPr>
              <a:t>(AD 63?) 1Tim 1[15] </a:t>
            </a:r>
            <a:r>
              <a:rPr lang="en-US" sz="3600" b="0" dirty="0">
                <a:solidFill>
                  <a:srgbClr val="01103A"/>
                </a:solidFill>
                <a:effectLst/>
              </a:rPr>
              <a:t>This is a faithful </a:t>
            </a:r>
            <a:r>
              <a:rPr lang="en-US" sz="3600" b="0" i="0" dirty="0">
                <a:solidFill>
                  <a:srgbClr val="01103A"/>
                </a:solidFill>
                <a:effectLst/>
              </a:rPr>
              <a:t>saying </a:t>
            </a:r>
            <a:r>
              <a:rPr lang="en-US" sz="3600" i="0" dirty="0">
                <a:solidFill>
                  <a:srgbClr val="01103A"/>
                </a:solidFill>
                <a:effectLst/>
              </a:rPr>
              <a:t>and worthy </a:t>
            </a:r>
            <a:r>
              <a:rPr lang="en-US" sz="3600" i="0" dirty="0">
                <a:effectLst/>
              </a:rPr>
              <a:t>of all acceptance, that Christ Jesus came into the world to save </a:t>
            </a:r>
            <a:r>
              <a:rPr lang="en-US" sz="3600" i="0" u="sng" dirty="0">
                <a:effectLst/>
              </a:rPr>
              <a:t>sinners, of whom I am chief</a:t>
            </a:r>
            <a:r>
              <a:rPr lang="en-US" sz="3600" i="0" dirty="0">
                <a:effectLst/>
              </a:rPr>
              <a:t>.</a:t>
            </a:r>
          </a:p>
          <a:p>
            <a:pPr marL="0" indent="0">
              <a:buNone/>
            </a:pPr>
            <a:endParaRPr lang="en-US" dirty="0"/>
          </a:p>
        </p:txBody>
      </p:sp>
    </p:spTree>
    <p:extLst>
      <p:ext uri="{BB962C8B-B14F-4D97-AF65-F5344CB8AC3E}">
        <p14:creationId xmlns:p14="http://schemas.microsoft.com/office/powerpoint/2010/main" val="3903166179"/>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EA3211-F7EC-CBE1-210B-60081904EA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D388CC-1D8F-8AEF-B6EB-7DD8D94BF8EE}"/>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4C3376B-838C-9630-F0F4-0F6C1646EF4D}"/>
              </a:ext>
            </a:extLst>
          </p:cNvPr>
          <p:cNvSpPr>
            <a:spLocks noGrp="1"/>
          </p:cNvSpPr>
          <p:nvPr>
            <p:ph idx="1"/>
          </p:nvPr>
        </p:nvSpPr>
        <p:spPr>
          <a:xfrm>
            <a:off x="0" y="207034"/>
            <a:ext cx="12200625" cy="6650966"/>
          </a:xfrm>
        </p:spPr>
        <p:txBody>
          <a:bodyPr>
            <a:normAutofit/>
          </a:bodyPr>
          <a:lstStyle/>
          <a:p>
            <a:pPr marL="0" indent="0">
              <a:buNone/>
            </a:pPr>
            <a:r>
              <a:rPr lang="en-US" sz="3200" b="0" i="0" dirty="0">
                <a:solidFill>
                  <a:srgbClr val="01103A"/>
                </a:solidFill>
                <a:effectLst/>
              </a:rPr>
              <a:t>Gal 2 [15] “We</a:t>
            </a:r>
            <a:r>
              <a:rPr lang="en-US" sz="3200" b="0" dirty="0">
                <a:solidFill>
                  <a:srgbClr val="01103A"/>
                </a:solidFill>
                <a:effectLst/>
              </a:rPr>
              <a:t> are Jews </a:t>
            </a:r>
            <a:r>
              <a:rPr lang="en-US" sz="3200" b="0" i="0" dirty="0">
                <a:solidFill>
                  <a:srgbClr val="01103A"/>
                </a:solidFill>
                <a:effectLst/>
              </a:rPr>
              <a:t>by nature and not sinners from among the Gentiles</a:t>
            </a:r>
            <a:r>
              <a:rPr lang="en-US" sz="3200" i="0" dirty="0">
                <a:solidFill>
                  <a:srgbClr val="01103A"/>
                </a:solidFill>
                <a:effectLst/>
              </a:rPr>
              <a:t>; [16] nevertheless knowing that a man is not </a:t>
            </a:r>
            <a:r>
              <a:rPr lang="en-US" sz="3200" i="0" u="sng" dirty="0">
                <a:solidFill>
                  <a:srgbClr val="01103A"/>
                </a:solidFill>
                <a:effectLst/>
              </a:rPr>
              <a:t>justified</a:t>
            </a:r>
            <a:r>
              <a:rPr lang="en-US" sz="3200" i="0" dirty="0">
                <a:solidFill>
                  <a:srgbClr val="01103A"/>
                </a:solidFill>
                <a:effectLst/>
              </a:rPr>
              <a:t> by the works of the Law but through faith in Christ Jesus, even we have believed in Christ Jesus, so that we may be </a:t>
            </a:r>
            <a:r>
              <a:rPr lang="en-US" sz="3200" i="0" u="sng" dirty="0">
                <a:solidFill>
                  <a:srgbClr val="01103A"/>
                </a:solidFill>
                <a:effectLst/>
              </a:rPr>
              <a:t>justified</a:t>
            </a:r>
            <a:r>
              <a:rPr lang="en-US" sz="3200" i="0" dirty="0">
                <a:solidFill>
                  <a:srgbClr val="01103A"/>
                </a:solidFill>
                <a:effectLst/>
              </a:rPr>
              <a:t> by faith in Christ and not by the works of the Law; since by the works of the Law no flesh will be </a:t>
            </a:r>
            <a:r>
              <a:rPr lang="en-US" sz="3200" i="0" u="sng" dirty="0">
                <a:solidFill>
                  <a:srgbClr val="01103A"/>
                </a:solidFill>
                <a:effectLst/>
              </a:rPr>
              <a:t>justified</a:t>
            </a:r>
            <a:r>
              <a:rPr lang="en-US" sz="3200" i="0" dirty="0">
                <a:solidFill>
                  <a:srgbClr val="01103A"/>
                </a:solidFill>
                <a:effectLst/>
              </a:rPr>
              <a:t>. </a:t>
            </a:r>
            <a:r>
              <a:rPr lang="en-US" sz="3200" b="0" i="0" dirty="0">
                <a:solidFill>
                  <a:srgbClr val="01103A"/>
                </a:solidFill>
                <a:effectLst/>
              </a:rPr>
              <a:t>[17] But if, while seeking to be </a:t>
            </a:r>
            <a:r>
              <a:rPr lang="en-US" sz="3200" b="0" i="0" u="sng" dirty="0">
                <a:solidFill>
                  <a:srgbClr val="01103A"/>
                </a:solidFill>
                <a:effectLst/>
              </a:rPr>
              <a:t>justified</a:t>
            </a:r>
            <a:r>
              <a:rPr lang="en-US" sz="3200" b="0" i="0" dirty="0">
                <a:solidFill>
                  <a:srgbClr val="01103A"/>
                </a:solidFill>
                <a:effectLst/>
              </a:rPr>
              <a:t> in Christ, we ourselves have also been found sinners, is Christ then a minister of sin? May it never be! [18] For if I rebuild what I have once </a:t>
            </a:r>
            <a:r>
              <a:rPr lang="en-US" sz="3200" b="0" dirty="0">
                <a:solidFill>
                  <a:srgbClr val="01103A"/>
                </a:solidFill>
                <a:effectLst/>
              </a:rPr>
              <a:t>destroyed, I prove myself to be a transgressor. [19] For through the Law I died to the Law, so that I might live to God. [20] I have been crucified with Christ; and it is no longer I who live, but Christ lives in me; and the life which I live in the flesh I live by faith in the Son of God, who loved me and </a:t>
            </a:r>
            <a:r>
              <a:rPr lang="en-US" sz="3200" b="0" i="0" dirty="0">
                <a:solidFill>
                  <a:srgbClr val="01103A"/>
                </a:solidFill>
                <a:effectLst/>
              </a:rPr>
              <a:t>gave Himself up for me. [21] “I do not nullify the grace of God, for if righteousness comes </a:t>
            </a:r>
            <a:r>
              <a:rPr lang="en-US" sz="3200" b="0" dirty="0">
                <a:solidFill>
                  <a:srgbClr val="01103A"/>
                </a:solidFill>
                <a:effectLst/>
              </a:rPr>
              <a:t>through </a:t>
            </a:r>
            <a:r>
              <a:rPr lang="en-US" sz="3200" b="0" i="0" dirty="0">
                <a:solidFill>
                  <a:srgbClr val="01103A"/>
                </a:solidFill>
                <a:effectLst/>
              </a:rPr>
              <a:t>the Law, then Christ died needlessly.” </a:t>
            </a:r>
            <a:endParaRPr lang="en-US" sz="3200" dirty="0"/>
          </a:p>
        </p:txBody>
      </p:sp>
    </p:spTree>
    <p:extLst>
      <p:ext uri="{BB962C8B-B14F-4D97-AF65-F5344CB8AC3E}">
        <p14:creationId xmlns:p14="http://schemas.microsoft.com/office/powerpoint/2010/main" val="503019501"/>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A467C1-AF08-3901-8F81-44A0A8DE6A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1FBCE1-B945-C99D-F4FC-ACC454FE99B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C95780-C26F-FFA6-87B9-28EBA9C1E577}"/>
              </a:ext>
            </a:extLst>
          </p:cNvPr>
          <p:cNvSpPr>
            <a:spLocks noGrp="1"/>
          </p:cNvSpPr>
          <p:nvPr>
            <p:ph idx="1"/>
          </p:nvPr>
        </p:nvSpPr>
        <p:spPr/>
        <p:txBody>
          <a:bodyPr/>
          <a:lstStyle/>
          <a:p>
            <a:pPr marL="0" indent="0">
              <a:buNone/>
            </a:pPr>
            <a:r>
              <a:rPr lang="en-US" dirty="0"/>
              <a:t>					</a:t>
            </a:r>
            <a:r>
              <a:rPr lang="en-US" sz="4000" b="1" dirty="0"/>
              <a:t>Lesson 8</a:t>
            </a:r>
          </a:p>
        </p:txBody>
      </p:sp>
    </p:spTree>
    <p:extLst>
      <p:ext uri="{BB962C8B-B14F-4D97-AF65-F5344CB8AC3E}">
        <p14:creationId xmlns:p14="http://schemas.microsoft.com/office/powerpoint/2010/main" val="4135939624"/>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A76C5-1398-C996-F78B-803582CE2D24}"/>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73AFE81-65C9-9840-2CBA-F99D62E27B55}"/>
              </a:ext>
            </a:extLst>
          </p:cNvPr>
          <p:cNvSpPr>
            <a:spLocks noGrp="1"/>
          </p:cNvSpPr>
          <p:nvPr>
            <p:ph idx="1"/>
          </p:nvPr>
        </p:nvSpPr>
        <p:spPr>
          <a:xfrm>
            <a:off x="0" y="0"/>
            <a:ext cx="12192000" cy="6858000"/>
          </a:xfrm>
        </p:spPr>
        <p:txBody>
          <a:bodyPr/>
          <a:lstStyle/>
          <a:p>
            <a:pPr marL="0" indent="0">
              <a:buNone/>
            </a:pPr>
            <a:r>
              <a:rPr lang="en-US" b="0" i="0" dirty="0">
                <a:solidFill>
                  <a:srgbClr val="3F3F3F"/>
                </a:solidFill>
                <a:effectLst/>
                <a:latin typeface="Roboto" panose="02000000000000000000" pitchFamily="2" charset="0"/>
              </a:rPr>
              <a:t> </a:t>
            </a:r>
            <a:r>
              <a:rPr lang="en-US" sz="3600" b="0" i="0" dirty="0">
                <a:solidFill>
                  <a:srgbClr val="3F3F3F"/>
                </a:solidFill>
                <a:effectLst/>
              </a:rPr>
              <a:t>You can’t read Galatians and think, “</a:t>
            </a:r>
            <a:r>
              <a:rPr lang="en-US" sz="3600" b="0" i="1" dirty="0">
                <a:solidFill>
                  <a:srgbClr val="3F3F3F"/>
                </a:solidFill>
                <a:effectLst/>
              </a:rPr>
              <a:t>Well this is an interesting piece of religious reflection</a:t>
            </a:r>
            <a:r>
              <a:rPr lang="en-US" sz="3600" b="0" i="0" dirty="0">
                <a:solidFill>
                  <a:srgbClr val="3F3F3F"/>
                </a:solidFill>
                <a:effectLst/>
              </a:rPr>
              <a:t>”—any more than you can examine a live coal with your bare hands. Galatians is a virile statement of the central truths of Christianity. </a:t>
            </a:r>
            <a:r>
              <a:rPr lang="en-US" sz="3600" b="0" i="0" dirty="0">
                <a:effectLst/>
              </a:rPr>
              <a:t>If we as a people can make these truths and this vigor a part of our thinking and our willing, the bones of our faith will be strong and not brittle, and the emotional force of our life in Christ will not be lukewarm but ardent and intense and undivided</a:t>
            </a:r>
            <a:r>
              <a:rPr lang="en-US" sz="3600" b="0" i="0" dirty="0">
                <a:solidFill>
                  <a:srgbClr val="3F3F3F"/>
                </a:solidFill>
                <a:effectLst/>
              </a:rPr>
              <a:t>. Anything that puts our willing or running where the Holy Spirit belongs is witchery to Paul. And the reason we sense a kind of compassionate rage running beneath this letter is that </a:t>
            </a:r>
            <a:r>
              <a:rPr lang="en-US" sz="3600" i="0" dirty="0">
                <a:solidFill>
                  <a:srgbClr val="3F3F3F"/>
                </a:solidFill>
                <a:effectLst/>
              </a:rPr>
              <a:t>someone had bewitched the Galatians to put themselves where the Spirit belonged and the works of law where faith in the cross belonged</a:t>
            </a:r>
            <a:r>
              <a:rPr lang="en-US" sz="3600" b="0" i="0" dirty="0">
                <a:solidFill>
                  <a:srgbClr val="3F3F3F"/>
                </a:solidFill>
                <a:effectLst/>
              </a:rPr>
              <a:t>. </a:t>
            </a:r>
            <a:r>
              <a:rPr lang="en-US" sz="3200" b="0" i="0" dirty="0">
                <a:solidFill>
                  <a:srgbClr val="3F3F3F"/>
                </a:solidFill>
                <a:effectLst/>
              </a:rPr>
              <a:t>John Piper </a:t>
            </a:r>
            <a:endParaRPr lang="en-US" sz="3200" dirty="0"/>
          </a:p>
        </p:txBody>
      </p:sp>
    </p:spTree>
    <p:extLst>
      <p:ext uri="{BB962C8B-B14F-4D97-AF65-F5344CB8AC3E}">
        <p14:creationId xmlns:p14="http://schemas.microsoft.com/office/powerpoint/2010/main" val="1387277803"/>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78FC79-8821-87DF-D482-8079EA63CE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353C57-3A28-1609-812F-D0E76F623344}"/>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10DBE19B-CE86-C71B-8FFF-FD6929E95767}"/>
              </a:ext>
            </a:extLst>
          </p:cNvPr>
          <p:cNvSpPr>
            <a:spLocks noGrp="1"/>
          </p:cNvSpPr>
          <p:nvPr>
            <p:ph idx="1"/>
          </p:nvPr>
        </p:nvSpPr>
        <p:spPr>
          <a:xfrm>
            <a:off x="465667" y="787400"/>
            <a:ext cx="11214499" cy="5915325"/>
          </a:xfrm>
        </p:spPr>
        <p:txBody>
          <a:bodyPr>
            <a:noAutofit/>
          </a:bodyPr>
          <a:lstStyle/>
          <a:p>
            <a:pPr marL="0" indent="0">
              <a:buNone/>
            </a:pPr>
            <a:r>
              <a:rPr lang="en-US" sz="3600" dirty="0"/>
              <a:t>Paul justly calls it the evil or wicked world, for when the world is at its best the world is at its worst. The grossest vices are small faults in comparison with the wisdom and righteousness of the world. These prevent men from accepting the Gospel of the righteousness of Christ. The white devil of spiritual sin is far more dangerous than the black devil of carnal sin because the wiser, the better men are without Christ, the more they are likely to ignore and oppose the Gospel.” Luther, p12</a:t>
            </a:r>
          </a:p>
        </p:txBody>
      </p:sp>
    </p:spTree>
    <p:extLst>
      <p:ext uri="{BB962C8B-B14F-4D97-AF65-F5344CB8AC3E}">
        <p14:creationId xmlns:p14="http://schemas.microsoft.com/office/powerpoint/2010/main" val="173119196"/>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725C6-0743-3949-9B6F-6315B68024B7}"/>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18482362-BCFF-A31D-EE7E-9E94E6843BA6}"/>
              </a:ext>
            </a:extLst>
          </p:cNvPr>
          <p:cNvSpPr>
            <a:spLocks noGrp="1"/>
          </p:cNvSpPr>
          <p:nvPr>
            <p:ph idx="1"/>
          </p:nvPr>
        </p:nvSpPr>
        <p:spPr>
          <a:xfrm>
            <a:off x="838200" y="410844"/>
            <a:ext cx="10515600" cy="5766119"/>
          </a:xfrm>
        </p:spPr>
        <p:txBody>
          <a:bodyPr>
            <a:normAutofit/>
          </a:bodyPr>
          <a:lstStyle/>
          <a:p>
            <a:pPr marL="0" indent="0">
              <a:buNone/>
            </a:pPr>
            <a:r>
              <a:rPr lang="en-US" sz="3600" dirty="0"/>
              <a:t>Love, joy, peace are states I experience in my own heart (myself; looking inward)</a:t>
            </a:r>
          </a:p>
          <a:p>
            <a:pPr marL="0" indent="0">
              <a:buNone/>
            </a:pPr>
            <a:endParaRPr lang="en-US" sz="3600" dirty="0"/>
          </a:p>
          <a:p>
            <a:pPr marL="0" indent="0">
              <a:buNone/>
            </a:pPr>
            <a:r>
              <a:rPr lang="en-US" sz="3600" dirty="0">
                <a:solidFill>
                  <a:srgbClr val="01103A"/>
                </a:solidFill>
              </a:rPr>
              <a:t>Patience, k</a:t>
            </a:r>
            <a:r>
              <a:rPr lang="en-US" sz="3600" b="0" i="0" dirty="0">
                <a:solidFill>
                  <a:srgbClr val="01103A"/>
                </a:solidFill>
                <a:effectLst/>
              </a:rPr>
              <a:t>indness, goodness are dispositions  which I am to reveal to others (my neighbor; looking outward)</a:t>
            </a:r>
          </a:p>
          <a:p>
            <a:pPr marL="0" indent="0">
              <a:buNone/>
            </a:pPr>
            <a:endParaRPr lang="en-US" sz="3600" dirty="0">
              <a:solidFill>
                <a:srgbClr val="01103A"/>
              </a:solidFill>
            </a:endParaRPr>
          </a:p>
          <a:p>
            <a:pPr marL="0" indent="0">
              <a:buNone/>
            </a:pPr>
            <a:r>
              <a:rPr lang="en-US" sz="3600" dirty="0">
                <a:solidFill>
                  <a:srgbClr val="01103A"/>
                </a:solidFill>
              </a:rPr>
              <a:t>F</a:t>
            </a:r>
            <a:r>
              <a:rPr lang="en-US" sz="3600" b="0" i="0" dirty="0">
                <a:solidFill>
                  <a:srgbClr val="01103A"/>
                </a:solidFill>
                <a:effectLst/>
              </a:rPr>
              <a:t>aithfulness, gentleness, self-control are attitudes I am to maintain as the very first essentials of godliness (toward God; looking upward)</a:t>
            </a:r>
            <a:endParaRPr lang="en-US" sz="3600" dirty="0"/>
          </a:p>
        </p:txBody>
      </p:sp>
    </p:spTree>
    <p:extLst>
      <p:ext uri="{BB962C8B-B14F-4D97-AF65-F5344CB8AC3E}">
        <p14:creationId xmlns:p14="http://schemas.microsoft.com/office/powerpoint/2010/main" val="3482506715"/>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99F8B-2646-BC1B-406E-88F5872F300C}"/>
              </a:ext>
            </a:extLst>
          </p:cNvPr>
          <p:cNvSpPr>
            <a:spLocks noGrp="1"/>
          </p:cNvSpPr>
          <p:nvPr>
            <p:ph type="title"/>
          </p:nvPr>
        </p:nvSpPr>
        <p:spPr>
          <a:xfrm>
            <a:off x="838200" y="365125"/>
            <a:ext cx="10515600" cy="8344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8CEBB8F-1B2A-07E0-90EE-65E55132A21C}"/>
              </a:ext>
            </a:extLst>
          </p:cNvPr>
          <p:cNvSpPr>
            <a:spLocks noGrp="1"/>
          </p:cNvSpPr>
          <p:nvPr>
            <p:ph idx="1"/>
          </p:nvPr>
        </p:nvSpPr>
        <p:spPr>
          <a:xfrm>
            <a:off x="776377" y="868453"/>
            <a:ext cx="10577423" cy="5308510"/>
          </a:xfrm>
        </p:spPr>
        <p:txBody>
          <a:bodyPr>
            <a:normAutofit/>
          </a:bodyPr>
          <a:lstStyle/>
          <a:p>
            <a:pPr marL="0" indent="0">
              <a:buNone/>
            </a:pPr>
            <a:r>
              <a:rPr lang="en-US" sz="3600" dirty="0"/>
              <a:t>When the flesh begins to cut up the only remedy is to take the sword of the Spirit, the word of salvation, and fight against the flesh. If you set the Word out of sight, you are helpless against the flesh. I know this to be a fact. I have been assailed by many violent passions, but as soon as I took hold of some Scripture passage, my temptations left me. Without the Word I could not have helped myself against the flesh. Luther</a:t>
            </a:r>
          </a:p>
        </p:txBody>
      </p:sp>
    </p:spTree>
    <p:extLst>
      <p:ext uri="{BB962C8B-B14F-4D97-AF65-F5344CB8AC3E}">
        <p14:creationId xmlns:p14="http://schemas.microsoft.com/office/powerpoint/2010/main" val="2872253836"/>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877A94-D28B-C770-ECBE-7BCAB38D75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154510-7318-AD95-A07C-5E885AB4AADE}"/>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542D9674-A7E4-A7AA-0BE2-10C8A544A3F8}"/>
              </a:ext>
            </a:extLst>
          </p:cNvPr>
          <p:cNvSpPr>
            <a:spLocks noGrp="1"/>
          </p:cNvSpPr>
          <p:nvPr>
            <p:ph idx="1"/>
          </p:nvPr>
        </p:nvSpPr>
        <p:spPr>
          <a:xfrm>
            <a:off x="838200" y="410844"/>
            <a:ext cx="10515600" cy="5766119"/>
          </a:xfrm>
        </p:spPr>
        <p:txBody>
          <a:bodyPr>
            <a:normAutofit/>
          </a:bodyPr>
          <a:lstStyle/>
          <a:p>
            <a:pPr marL="0" indent="0">
              <a:buNone/>
            </a:pPr>
            <a:r>
              <a:rPr lang="en-US" sz="3600" dirty="0"/>
              <a:t>Love, joy, peace are states I experience in my own heart (myself; looking inward)</a:t>
            </a:r>
          </a:p>
          <a:p>
            <a:pPr marL="0" indent="0">
              <a:buNone/>
            </a:pPr>
            <a:endParaRPr lang="en-US" sz="3600" dirty="0"/>
          </a:p>
          <a:p>
            <a:pPr marL="0" indent="0">
              <a:buNone/>
            </a:pPr>
            <a:r>
              <a:rPr lang="en-US" sz="3600" dirty="0">
                <a:solidFill>
                  <a:srgbClr val="01103A"/>
                </a:solidFill>
              </a:rPr>
              <a:t>Patience, k</a:t>
            </a:r>
            <a:r>
              <a:rPr lang="en-US" sz="3600" b="0" i="0" dirty="0">
                <a:solidFill>
                  <a:srgbClr val="01103A"/>
                </a:solidFill>
                <a:effectLst/>
              </a:rPr>
              <a:t>indness, goodness are dispositions  which I am to reveal to others (my neighbor; looking outward)</a:t>
            </a:r>
          </a:p>
          <a:p>
            <a:pPr marL="0" indent="0">
              <a:buNone/>
            </a:pPr>
            <a:endParaRPr lang="en-US" sz="3600" dirty="0">
              <a:solidFill>
                <a:srgbClr val="01103A"/>
              </a:solidFill>
            </a:endParaRPr>
          </a:p>
          <a:p>
            <a:pPr marL="0" indent="0">
              <a:buNone/>
            </a:pPr>
            <a:r>
              <a:rPr lang="en-US" sz="3600" dirty="0">
                <a:solidFill>
                  <a:srgbClr val="01103A"/>
                </a:solidFill>
              </a:rPr>
              <a:t>F</a:t>
            </a:r>
            <a:r>
              <a:rPr lang="en-US" sz="3600" b="0" i="0" dirty="0">
                <a:solidFill>
                  <a:srgbClr val="01103A"/>
                </a:solidFill>
                <a:effectLst/>
              </a:rPr>
              <a:t>aithfulness, gentleness, self-control are attitudes I am to maintain as the very first essentials of godliness (toward God; looking upward)</a:t>
            </a:r>
            <a:endParaRPr lang="en-US" sz="3600" dirty="0"/>
          </a:p>
        </p:txBody>
      </p:sp>
    </p:spTree>
    <p:extLst>
      <p:ext uri="{BB962C8B-B14F-4D97-AF65-F5344CB8AC3E}">
        <p14:creationId xmlns:p14="http://schemas.microsoft.com/office/powerpoint/2010/main" val="4134909723"/>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F61961-AE13-EF6A-6E18-0DC669AD31E3}"/>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847B6B3F-B1B7-BED6-492D-0B9558F49009}"/>
              </a:ext>
            </a:extLst>
          </p:cNvPr>
          <p:cNvSpPr txBox="1"/>
          <p:nvPr/>
        </p:nvSpPr>
        <p:spPr>
          <a:xfrm>
            <a:off x="0" y="69011"/>
            <a:ext cx="12085608" cy="5632311"/>
          </a:xfrm>
          <a:prstGeom prst="rect">
            <a:avLst/>
          </a:prstGeom>
          <a:noFill/>
        </p:spPr>
        <p:txBody>
          <a:bodyPr wrap="square">
            <a:spAutoFit/>
          </a:bodyPr>
          <a:lstStyle/>
          <a:p>
            <a:endParaRPr lang="en-US" sz="3600" dirty="0"/>
          </a:p>
          <a:p>
            <a:r>
              <a:rPr lang="en-US" sz="3600" dirty="0"/>
              <a:t>Satan will circumvent the Gospel and explain Christ in this his own diabolical way: “Indeed Christ is meek, gentle, and merciful, but only to those who are holy and righteous. If you are a sinner you stand no chance. Did not Christ say that unbelievers are already damned? And did not Christ perform many good deeds, and suffer many evils patiently, bidding us to follow His example? You do not mean to say that your life is in accord with Christ’s precepts or example? You are a sinner. You are no good at all.”</a:t>
            </a:r>
            <a:r>
              <a:rPr lang="en-US" sz="3600" b="0" i="0" dirty="0">
                <a:solidFill>
                  <a:srgbClr val="01103A"/>
                </a:solidFill>
                <a:effectLst/>
              </a:rPr>
              <a:t> Luther</a:t>
            </a:r>
            <a:endParaRPr lang="en-US" sz="3600" dirty="0"/>
          </a:p>
        </p:txBody>
      </p:sp>
    </p:spTree>
    <p:extLst>
      <p:ext uri="{BB962C8B-B14F-4D97-AF65-F5344CB8AC3E}">
        <p14:creationId xmlns:p14="http://schemas.microsoft.com/office/powerpoint/2010/main" val="487961176"/>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89FADA-591D-6D2E-BD19-86C9A79084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6554FF-C269-2C22-DCE3-79ED62F57B9A}"/>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1305A2E6-E59A-2FF2-142D-70B635C0149C}"/>
              </a:ext>
            </a:extLst>
          </p:cNvPr>
          <p:cNvSpPr>
            <a:spLocks noGrp="1"/>
          </p:cNvSpPr>
          <p:nvPr>
            <p:ph idx="1"/>
          </p:nvPr>
        </p:nvSpPr>
        <p:spPr>
          <a:xfrm>
            <a:off x="838200" y="410844"/>
            <a:ext cx="10515600" cy="5766119"/>
          </a:xfrm>
        </p:spPr>
        <p:txBody>
          <a:bodyPr>
            <a:normAutofit/>
          </a:bodyPr>
          <a:lstStyle/>
          <a:p>
            <a:pPr marL="0" indent="0">
              <a:buNone/>
            </a:pPr>
            <a:r>
              <a:rPr lang="en-US" sz="3600" dirty="0"/>
              <a:t>Love, joy, peace are states I experience in my own heart (myself; looking inward)</a:t>
            </a:r>
          </a:p>
          <a:p>
            <a:pPr marL="0" indent="0">
              <a:buNone/>
            </a:pPr>
            <a:endParaRPr lang="en-US" sz="3600" dirty="0"/>
          </a:p>
          <a:p>
            <a:pPr marL="0" indent="0">
              <a:buNone/>
            </a:pPr>
            <a:r>
              <a:rPr lang="en-US" sz="3600" dirty="0">
                <a:solidFill>
                  <a:srgbClr val="01103A"/>
                </a:solidFill>
              </a:rPr>
              <a:t>Patience, k</a:t>
            </a:r>
            <a:r>
              <a:rPr lang="en-US" sz="3600" b="0" i="0" dirty="0">
                <a:solidFill>
                  <a:srgbClr val="01103A"/>
                </a:solidFill>
                <a:effectLst/>
              </a:rPr>
              <a:t>indness, goodness are dispositions  which I am to reveal to others (my neighbor; looking outward)</a:t>
            </a:r>
          </a:p>
          <a:p>
            <a:pPr marL="0" indent="0">
              <a:buNone/>
            </a:pPr>
            <a:endParaRPr lang="en-US" sz="3600" dirty="0">
              <a:solidFill>
                <a:srgbClr val="01103A"/>
              </a:solidFill>
            </a:endParaRPr>
          </a:p>
          <a:p>
            <a:pPr marL="0" indent="0">
              <a:buNone/>
            </a:pPr>
            <a:r>
              <a:rPr lang="en-US" sz="3600" dirty="0">
                <a:solidFill>
                  <a:srgbClr val="01103A"/>
                </a:solidFill>
              </a:rPr>
              <a:t>F</a:t>
            </a:r>
            <a:r>
              <a:rPr lang="en-US" sz="3600" b="0" i="0" dirty="0">
                <a:solidFill>
                  <a:srgbClr val="01103A"/>
                </a:solidFill>
                <a:effectLst/>
              </a:rPr>
              <a:t>aithfulness, gentleness, self-control are attitudes I am to maintain as the very first essentials of godliness (toward God; looking upward)</a:t>
            </a:r>
            <a:endParaRPr lang="en-US" sz="3600" dirty="0"/>
          </a:p>
        </p:txBody>
      </p:sp>
    </p:spTree>
    <p:extLst>
      <p:ext uri="{BB962C8B-B14F-4D97-AF65-F5344CB8AC3E}">
        <p14:creationId xmlns:p14="http://schemas.microsoft.com/office/powerpoint/2010/main" val="3042469884"/>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069E1-28B2-119A-3228-ECA110376DD8}"/>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EADBA57-FC08-6D71-7940-D55D5A68384C}"/>
              </a:ext>
            </a:extLst>
          </p:cNvPr>
          <p:cNvSpPr>
            <a:spLocks noGrp="1"/>
          </p:cNvSpPr>
          <p:nvPr>
            <p:ph idx="1"/>
          </p:nvPr>
        </p:nvSpPr>
        <p:spPr>
          <a:xfrm>
            <a:off x="0" y="0"/>
            <a:ext cx="12324080" cy="6858000"/>
          </a:xfrm>
        </p:spPr>
        <p:txBody>
          <a:bodyPr>
            <a:normAutofit fontScale="92500" lnSpcReduction="20000"/>
          </a:bodyPr>
          <a:lstStyle/>
          <a:p>
            <a:pPr marL="0" indent="0" algn="just">
              <a:buNone/>
            </a:pPr>
            <a:r>
              <a:rPr lang="en-US" b="1" i="0" dirty="0">
                <a:solidFill>
                  <a:srgbClr val="3F3F3F"/>
                </a:solidFill>
                <a:effectLst/>
                <a:latin typeface="Roboto" panose="02000000000000000000" pitchFamily="2" charset="0"/>
              </a:rPr>
              <a:t>	</a:t>
            </a:r>
            <a:r>
              <a:rPr lang="en-US" sz="3600" b="1" i="0" dirty="0">
                <a:solidFill>
                  <a:srgbClr val="3F3F3F"/>
                </a:solidFill>
                <a:effectLst/>
              </a:rPr>
              <a:t>	</a:t>
            </a:r>
            <a:r>
              <a:rPr lang="en-US" sz="4300" b="1" i="0" dirty="0">
                <a:solidFill>
                  <a:srgbClr val="3F3F3F"/>
                </a:solidFill>
                <a:effectLst/>
              </a:rPr>
              <a:t>Five aspects of Crucifixion in Galatians</a:t>
            </a:r>
            <a:endParaRPr lang="en-US" sz="3600" b="0" i="0" dirty="0">
              <a:solidFill>
                <a:srgbClr val="3F3F3F"/>
              </a:solidFill>
              <a:effectLst/>
            </a:endParaRPr>
          </a:p>
          <a:p>
            <a:pPr marL="0" indent="0" algn="l">
              <a:spcAft>
                <a:spcPts val="750"/>
              </a:spcAft>
              <a:buNone/>
            </a:pPr>
            <a:r>
              <a:rPr lang="en-US" sz="3900" b="0" i="0" u="sng" dirty="0">
                <a:solidFill>
                  <a:srgbClr val="3F3F3F"/>
                </a:solidFill>
                <a:effectLst/>
              </a:rPr>
              <a:t>I crucified in Christ</a:t>
            </a:r>
            <a:r>
              <a:rPr lang="en-US" sz="3900" b="0" i="0" dirty="0">
                <a:solidFill>
                  <a:srgbClr val="3F3F3F"/>
                </a:solidFill>
                <a:effectLst/>
              </a:rPr>
              <a:t>. Gal 2[20]</a:t>
            </a:r>
            <a:r>
              <a:rPr lang="en-US" sz="3900" b="0" i="0" dirty="0">
                <a:solidFill>
                  <a:srgbClr val="01103A"/>
                </a:solidFill>
                <a:effectLst/>
              </a:rPr>
              <a:t> I have been crucified with Christ. It is no longer I who live, but Christ who lives in me. And the life I now live in the flesh I live by faith in the Son of God, who loved me and gave himself for me. me.</a:t>
            </a:r>
            <a:endParaRPr lang="en-US" sz="3900" dirty="0">
              <a:solidFill>
                <a:srgbClr val="3F3F3F"/>
              </a:solidFill>
            </a:endParaRPr>
          </a:p>
          <a:p>
            <a:pPr marL="0" indent="0" algn="l">
              <a:spcAft>
                <a:spcPts val="750"/>
              </a:spcAft>
              <a:buNone/>
            </a:pPr>
            <a:r>
              <a:rPr lang="en-US" sz="3900" b="0" i="0" u="sng" dirty="0">
                <a:solidFill>
                  <a:srgbClr val="3F3F3F"/>
                </a:solidFill>
                <a:effectLst/>
              </a:rPr>
              <a:t>Christ crucified for me</a:t>
            </a:r>
            <a:r>
              <a:rPr lang="en-US" sz="3900" b="0" i="0" dirty="0">
                <a:solidFill>
                  <a:srgbClr val="3F3F3F"/>
                </a:solidFill>
                <a:effectLst/>
              </a:rPr>
              <a:t>. Gal 3[1] </a:t>
            </a:r>
            <a:r>
              <a:rPr lang="en-US" sz="3900" b="0" i="0" dirty="0">
                <a:solidFill>
                  <a:srgbClr val="01103A"/>
                </a:solidFill>
                <a:effectLst/>
              </a:rPr>
              <a:t>O foolish Galatians! Who has bewitched you? It was before your eyes that Jesus Christ was publicly portrayed as crucified.</a:t>
            </a:r>
            <a:endParaRPr lang="en-US" sz="3900" dirty="0">
              <a:solidFill>
                <a:srgbClr val="3F3F3F"/>
              </a:solidFill>
            </a:endParaRPr>
          </a:p>
          <a:p>
            <a:pPr marL="0" indent="0" algn="l">
              <a:spcAft>
                <a:spcPts val="750"/>
              </a:spcAft>
              <a:buNone/>
            </a:pPr>
            <a:r>
              <a:rPr lang="en-US" sz="3900" b="0" i="0" u="sng" dirty="0">
                <a:solidFill>
                  <a:srgbClr val="3F3F3F"/>
                </a:solidFill>
                <a:effectLst/>
              </a:rPr>
              <a:t>The flesh crucified in me</a:t>
            </a:r>
            <a:r>
              <a:rPr lang="en-US" sz="3900" b="0" i="0" dirty="0">
                <a:solidFill>
                  <a:srgbClr val="3F3F3F"/>
                </a:solidFill>
                <a:effectLst/>
              </a:rPr>
              <a:t>. Gal 5[24] </a:t>
            </a:r>
            <a:r>
              <a:rPr lang="en-US" sz="3900" b="0" i="0" dirty="0">
                <a:solidFill>
                  <a:srgbClr val="01103A"/>
                </a:solidFill>
                <a:effectLst/>
              </a:rPr>
              <a:t>And those who belong to Christ Jesus have crucified the flesh with its passions and desires.</a:t>
            </a:r>
            <a:endParaRPr lang="en-US" sz="3900" b="0" i="0" dirty="0">
              <a:solidFill>
                <a:srgbClr val="3F3F3F"/>
              </a:solidFill>
              <a:effectLst/>
            </a:endParaRPr>
          </a:p>
          <a:p>
            <a:pPr marL="0" indent="0" algn="l">
              <a:spcAft>
                <a:spcPts val="750"/>
              </a:spcAft>
              <a:buNone/>
            </a:pPr>
            <a:r>
              <a:rPr lang="en-US" sz="3900" b="0" i="0" u="sng" dirty="0">
                <a:solidFill>
                  <a:srgbClr val="3F3F3F"/>
                </a:solidFill>
                <a:effectLst/>
              </a:rPr>
              <a:t>The world crucified unto me</a:t>
            </a:r>
            <a:r>
              <a:rPr lang="en-US" sz="3900" b="0" i="0" dirty="0">
                <a:solidFill>
                  <a:srgbClr val="3F3F3F"/>
                </a:solidFill>
                <a:effectLst/>
              </a:rPr>
              <a:t>. Gal 6[14] </a:t>
            </a:r>
            <a:r>
              <a:rPr lang="en-US" sz="3900" b="0" i="0" dirty="0">
                <a:solidFill>
                  <a:srgbClr val="01103A"/>
                </a:solidFill>
                <a:effectLst/>
              </a:rPr>
              <a:t>But far be it from me to boast except in the cross of our Lord Jesus Christ, by which the world has been crucified to me, and I to the world.</a:t>
            </a:r>
            <a:endParaRPr lang="en-US" sz="3900" b="0" i="0" dirty="0">
              <a:solidFill>
                <a:srgbClr val="3F3F3F"/>
              </a:solidFill>
              <a:effectLst/>
            </a:endParaRPr>
          </a:p>
          <a:p>
            <a:pPr marL="0" indent="0" algn="l">
              <a:spcAft>
                <a:spcPts val="750"/>
              </a:spcAft>
              <a:buNone/>
            </a:pPr>
            <a:r>
              <a:rPr lang="en-US" sz="3900" b="0" i="0" u="sng" dirty="0">
                <a:solidFill>
                  <a:srgbClr val="3F3F3F"/>
                </a:solidFill>
                <a:effectLst/>
              </a:rPr>
              <a:t>I crucified unto the world</a:t>
            </a:r>
            <a:r>
              <a:rPr lang="en-US" sz="3900" b="0" i="0" dirty="0">
                <a:solidFill>
                  <a:srgbClr val="3F3F3F"/>
                </a:solidFill>
                <a:effectLst/>
              </a:rPr>
              <a:t>. Gal 6[14] 	</a:t>
            </a:r>
            <a:r>
              <a:rPr lang="en-US" sz="3500" b="0" i="0" dirty="0">
                <a:solidFill>
                  <a:srgbClr val="3F3F3F"/>
                </a:solidFill>
                <a:effectLst/>
              </a:rPr>
              <a:t>DL Moody</a:t>
            </a:r>
            <a:endParaRPr lang="en-US" sz="3500" dirty="0"/>
          </a:p>
        </p:txBody>
      </p:sp>
    </p:spTree>
    <p:extLst>
      <p:ext uri="{BB962C8B-B14F-4D97-AF65-F5344CB8AC3E}">
        <p14:creationId xmlns:p14="http://schemas.microsoft.com/office/powerpoint/2010/main" val="40605769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F40519-D5E9-4343-FB69-6FA1FC2A33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C1E494-EBAA-E0A4-B7C1-5291EB08452D}"/>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0475F43-CF76-3A54-6B6E-7BC3E58D44EA}"/>
              </a:ext>
            </a:extLst>
          </p:cNvPr>
          <p:cNvSpPr>
            <a:spLocks noGrp="1"/>
          </p:cNvSpPr>
          <p:nvPr>
            <p:ph idx="1"/>
          </p:nvPr>
        </p:nvSpPr>
        <p:spPr>
          <a:xfrm>
            <a:off x="475890" y="200996"/>
            <a:ext cx="10515600" cy="5923530"/>
          </a:xfrm>
        </p:spPr>
        <p:txBody>
          <a:bodyPr>
            <a:normAutofit/>
          </a:bodyPr>
          <a:lstStyle/>
          <a:p>
            <a:pPr marL="0" indent="0">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Gal 1 [1] Paul, an apostle (not sent from men or through the agency of man, but through Jesus Christ and God the Father, who raised Him from the dead) [2] and all the brethren who are with me, to the churches of Galatia: [3] Grace to you and peace from God our Father and the Lord Jesus Christ, </a:t>
            </a:r>
            <a:r>
              <a:rPr lang="en-US" sz="4000" b="1" dirty="0">
                <a:effectLst/>
                <a:latin typeface="Calibri" panose="020F0502020204030204" pitchFamily="34" charset="0"/>
                <a:ea typeface="Calibri" panose="020F0502020204030204" pitchFamily="34" charset="0"/>
                <a:cs typeface="Times New Roman" panose="02020603050405020304" pitchFamily="18" charset="0"/>
              </a:rPr>
              <a:t>[4] who gave Himself for our sins so that He might rescue us from this present evil age, according to the will of our God and Father</a:t>
            </a:r>
            <a:r>
              <a:rPr lang="en-US" sz="4000" dirty="0">
                <a:effectLst/>
                <a:latin typeface="Calibri" panose="020F0502020204030204" pitchFamily="34" charset="0"/>
                <a:ea typeface="Calibri" panose="020F0502020204030204" pitchFamily="34" charset="0"/>
                <a:cs typeface="Times New Roman" panose="02020603050405020304" pitchFamily="18" charset="0"/>
              </a:rPr>
              <a:t>, [5] to Whom be the glory forevermore. Amen.</a:t>
            </a:r>
          </a:p>
          <a:p>
            <a:endParaRPr lang="en-US" dirty="0"/>
          </a:p>
        </p:txBody>
      </p:sp>
    </p:spTree>
    <p:extLst>
      <p:ext uri="{BB962C8B-B14F-4D97-AF65-F5344CB8AC3E}">
        <p14:creationId xmlns:p14="http://schemas.microsoft.com/office/powerpoint/2010/main" val="1757537100"/>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9B8AD-9754-C1B4-A139-68C2CB8D3A4D}"/>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EC6490EB-B8A5-ECF8-B86E-F297E2818988}"/>
              </a:ext>
            </a:extLst>
          </p:cNvPr>
          <p:cNvSpPr>
            <a:spLocks noGrp="1"/>
          </p:cNvSpPr>
          <p:nvPr>
            <p:ph idx="1"/>
          </p:nvPr>
        </p:nvSpPr>
        <p:spPr/>
        <p:txBody>
          <a:bodyPr>
            <a:normAutofit/>
          </a:bodyPr>
          <a:lstStyle/>
          <a:p>
            <a:r>
              <a:rPr lang="en-US" sz="3600" dirty="0"/>
              <a:t>Gal 6[1-10] Do Good: Closing Exhortations</a:t>
            </a:r>
          </a:p>
          <a:p>
            <a:r>
              <a:rPr lang="en-US" sz="3600" dirty="0"/>
              <a:t>Gal 6[11-18] Closing Summary: The Brandmarks of Freedom</a:t>
            </a:r>
          </a:p>
        </p:txBody>
      </p:sp>
    </p:spTree>
    <p:extLst>
      <p:ext uri="{BB962C8B-B14F-4D97-AF65-F5344CB8AC3E}">
        <p14:creationId xmlns:p14="http://schemas.microsoft.com/office/powerpoint/2010/main" val="2688631049"/>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CCD106-FC2E-13D9-A415-AAAA5CD166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986386-1160-C6C1-D107-F7D339F16A9B}"/>
              </a:ext>
            </a:extLst>
          </p:cNvPr>
          <p:cNvSpPr>
            <a:spLocks noGrp="1"/>
          </p:cNvSpPr>
          <p:nvPr>
            <p:ph type="title"/>
          </p:nvPr>
        </p:nvSpPr>
        <p:spPr>
          <a:xfrm>
            <a:off x="838200" y="1"/>
            <a:ext cx="10515600" cy="543463"/>
          </a:xfrm>
        </p:spPr>
        <p:txBody>
          <a:bodyPr>
            <a:normAutofit fontScale="90000"/>
          </a:bodyPr>
          <a:lstStyle/>
          <a:p>
            <a:r>
              <a:rPr lang="en-US" sz="3600" b="1" dirty="0"/>
              <a:t>			</a:t>
            </a:r>
            <a:r>
              <a:rPr lang="en-US" sz="3600" b="1" dirty="0">
                <a:latin typeface="+mn-lt"/>
              </a:rPr>
              <a:t>Bear One Another’s Burdens</a:t>
            </a:r>
          </a:p>
        </p:txBody>
      </p:sp>
      <p:sp>
        <p:nvSpPr>
          <p:cNvPr id="3" name="Content Placeholder 2">
            <a:extLst>
              <a:ext uri="{FF2B5EF4-FFF2-40B4-BE49-F238E27FC236}">
                <a16:creationId xmlns:a16="http://schemas.microsoft.com/office/drawing/2014/main" id="{688D7913-2330-9C00-7496-15C950325A92}"/>
              </a:ext>
            </a:extLst>
          </p:cNvPr>
          <p:cNvSpPr>
            <a:spLocks noGrp="1"/>
          </p:cNvSpPr>
          <p:nvPr>
            <p:ph idx="1"/>
          </p:nvPr>
        </p:nvSpPr>
        <p:spPr>
          <a:xfrm>
            <a:off x="698741" y="810883"/>
            <a:ext cx="10655060" cy="5366080"/>
          </a:xfrm>
        </p:spPr>
        <p:txBody>
          <a:bodyPr>
            <a:normAutofit/>
          </a:bodyPr>
          <a:lstStyle/>
          <a:p>
            <a:pPr marL="0" indent="0">
              <a:buNone/>
            </a:pPr>
            <a:r>
              <a:rPr lang="en-US" sz="3600" dirty="0"/>
              <a:t>Gal 6[1]</a:t>
            </a:r>
            <a:r>
              <a:rPr lang="en-US" sz="3600" b="0" i="0" dirty="0">
                <a:solidFill>
                  <a:srgbClr val="01103A"/>
                </a:solidFill>
                <a:effectLst/>
              </a:rPr>
              <a:t> Brethren, even if anyone is caught in any </a:t>
            </a:r>
            <a:r>
              <a:rPr lang="en-US" sz="3600" b="0" dirty="0">
                <a:solidFill>
                  <a:srgbClr val="01103A"/>
                </a:solidFill>
                <a:effectLst/>
              </a:rPr>
              <a:t>trespass, you who are spiritual, restore such a one in a spirit of gentleness; each one looking to yourself, so that you too will not be tempted. [2] Bear one another’s burdens, and thereby fulfill the law of Christ. [3] For if anyone thinks he is something when he is nothing, he deceives himself. [4] But each one must examine his own work, and then he will have reason for boasting </a:t>
            </a:r>
            <a:r>
              <a:rPr lang="en-US" sz="3600" b="0" i="0" dirty="0">
                <a:solidFill>
                  <a:srgbClr val="01103A"/>
                </a:solidFill>
                <a:effectLst/>
              </a:rPr>
              <a:t>in regard to himself alone, and not in regard to another. [5] For each one will bear his own load. </a:t>
            </a:r>
            <a:endParaRPr lang="en-US" sz="3600" dirty="0"/>
          </a:p>
        </p:txBody>
      </p:sp>
    </p:spTree>
    <p:extLst>
      <p:ext uri="{BB962C8B-B14F-4D97-AF65-F5344CB8AC3E}">
        <p14:creationId xmlns:p14="http://schemas.microsoft.com/office/powerpoint/2010/main" val="1652494132"/>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A7B84-5BF2-AB32-372D-09EDA2A0EC28}"/>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70605C2-1710-19D9-9693-82B37280AE44}"/>
              </a:ext>
            </a:extLst>
          </p:cNvPr>
          <p:cNvSpPr>
            <a:spLocks noGrp="1"/>
          </p:cNvSpPr>
          <p:nvPr>
            <p:ph idx="1"/>
          </p:nvPr>
        </p:nvSpPr>
        <p:spPr>
          <a:xfrm>
            <a:off x="0" y="0"/>
            <a:ext cx="12192000" cy="6858000"/>
          </a:xfrm>
        </p:spPr>
        <p:txBody>
          <a:bodyPr>
            <a:normAutofit fontScale="92500" lnSpcReduction="10000"/>
          </a:bodyPr>
          <a:lstStyle/>
          <a:p>
            <a:pPr marL="0" indent="0">
              <a:buNone/>
            </a:pPr>
            <a:r>
              <a:rPr lang="en-US" sz="3600" dirty="0"/>
              <a:t>Gal 6[1]</a:t>
            </a:r>
            <a:r>
              <a:rPr lang="en-US" sz="3600" b="0" i="0" dirty="0">
                <a:solidFill>
                  <a:srgbClr val="01103A"/>
                </a:solidFill>
                <a:effectLst/>
              </a:rPr>
              <a:t> Brethren, even if anyone is caught [overtaken]in any </a:t>
            </a:r>
            <a:r>
              <a:rPr lang="en-US" sz="3600" b="0" dirty="0">
                <a:solidFill>
                  <a:srgbClr val="01103A"/>
                </a:solidFill>
                <a:effectLst/>
              </a:rPr>
              <a:t>trespass, you who are spiritual, restore such a one in a spirit of gentleness; each one looking to yourself, so that you too will not be tempted. </a:t>
            </a:r>
          </a:p>
          <a:p>
            <a:pPr algn="l" fontAlgn="base"/>
            <a:r>
              <a:rPr lang="en-US" sz="3600" b="0" i="0" dirty="0">
                <a:solidFill>
                  <a:srgbClr val="0A0002"/>
                </a:solidFill>
                <a:effectLst/>
              </a:rPr>
              <a:t>The word “caught” or “overtaken” means </a:t>
            </a:r>
            <a:r>
              <a:rPr lang="en-US" sz="3600" b="0" i="1" dirty="0">
                <a:solidFill>
                  <a:srgbClr val="0A0002"/>
                </a:solidFill>
                <a:effectLst/>
              </a:rPr>
              <a:t>to be run down </a:t>
            </a:r>
            <a:r>
              <a:rPr lang="en-US" sz="3600" b="0" i="0" dirty="0">
                <a:solidFill>
                  <a:srgbClr val="0A0002"/>
                </a:solidFill>
                <a:effectLst/>
              </a:rPr>
              <a:t>by something. The “if” indicates that this is a hypothetical case of a Christian attempting to flee from a particular sin but misjudging its speed and power, so sin overtakes them before they are spiritually</a:t>
            </a:r>
            <a:r>
              <a:rPr lang="en-US" sz="3600" i="0" dirty="0">
                <a:solidFill>
                  <a:srgbClr val="0A0002"/>
                </a:solidFill>
                <a:effectLst/>
              </a:rPr>
              <a:t> prepared to deal with it. The idea is not that these believers did not sin deliberately, for every sin is deliberate.</a:t>
            </a:r>
          </a:p>
          <a:p>
            <a:pPr algn="l" fontAlgn="base"/>
            <a:r>
              <a:rPr lang="en-US" sz="3600" i="0" dirty="0">
                <a:solidFill>
                  <a:srgbClr val="0A0002"/>
                </a:solidFill>
                <a:effectLst/>
              </a:rPr>
              <a:t>“Trespass” carries the idea of </a:t>
            </a:r>
            <a:r>
              <a:rPr lang="en-US" sz="3600" i="1" dirty="0">
                <a:solidFill>
                  <a:srgbClr val="0A0002"/>
                </a:solidFill>
                <a:effectLst/>
              </a:rPr>
              <a:t>stumbling </a:t>
            </a:r>
            <a:r>
              <a:rPr lang="en-US" sz="3600" i="0" dirty="0">
                <a:solidFill>
                  <a:srgbClr val="0A0002"/>
                </a:solidFill>
                <a:effectLst/>
              </a:rPr>
              <a:t>or</a:t>
            </a:r>
            <a:r>
              <a:rPr lang="en-US" sz="3600" i="1" dirty="0">
                <a:solidFill>
                  <a:srgbClr val="0A0002"/>
                </a:solidFill>
                <a:effectLst/>
              </a:rPr>
              <a:t> falling beside</a:t>
            </a:r>
            <a:r>
              <a:rPr lang="en-US" sz="3600" i="0" dirty="0">
                <a:solidFill>
                  <a:srgbClr val="0A0002"/>
                </a:solidFill>
                <a:effectLst/>
              </a:rPr>
              <a:t>. A “trespass” is to step over an established boundary. The concept of this verse is that of a believer stumbling over</a:t>
            </a:r>
            <a:r>
              <a:rPr lang="en-US" sz="3600" b="0" i="0" dirty="0">
                <a:solidFill>
                  <a:srgbClr val="0A0002"/>
                </a:solidFill>
                <a:effectLst/>
              </a:rPr>
              <a:t> a sin that they did not anticipate. They flirted with sin and underestimated its power, and it rose up and quickly bit them. They make a false step spiritually, and the fault exposes them. Be sure your sins will find you out.</a:t>
            </a:r>
          </a:p>
          <a:p>
            <a:pPr marL="0" indent="0">
              <a:buNone/>
            </a:pPr>
            <a:endParaRPr lang="en-US" sz="3600" dirty="0">
              <a:solidFill>
                <a:srgbClr val="01103A"/>
              </a:solidFill>
            </a:endParaRPr>
          </a:p>
        </p:txBody>
      </p:sp>
    </p:spTree>
    <p:extLst>
      <p:ext uri="{BB962C8B-B14F-4D97-AF65-F5344CB8AC3E}">
        <p14:creationId xmlns:p14="http://schemas.microsoft.com/office/powerpoint/2010/main" val="1678770406"/>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57815-FB9B-5F05-3633-C25C2948DE51}"/>
              </a:ext>
            </a:extLst>
          </p:cNvPr>
          <p:cNvSpPr>
            <a:spLocks noGrp="1"/>
          </p:cNvSpPr>
          <p:nvPr>
            <p:ph type="title"/>
          </p:nvPr>
        </p:nvSpPr>
        <p:spPr>
          <a:xfrm>
            <a:off x="838200" y="365125"/>
            <a:ext cx="10515600" cy="6159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38B3355-8780-57F1-F0AC-E603549CBBE2}"/>
              </a:ext>
            </a:extLst>
          </p:cNvPr>
          <p:cNvSpPr>
            <a:spLocks noGrp="1"/>
          </p:cNvSpPr>
          <p:nvPr>
            <p:ph idx="1"/>
          </p:nvPr>
        </p:nvSpPr>
        <p:spPr>
          <a:xfrm>
            <a:off x="838200" y="426720"/>
            <a:ext cx="10515600" cy="5750243"/>
          </a:xfrm>
        </p:spPr>
        <p:txBody>
          <a:bodyPr>
            <a:normAutofit/>
          </a:bodyPr>
          <a:lstStyle/>
          <a:p>
            <a:pPr marL="0" indent="0">
              <a:buNone/>
            </a:pPr>
            <a:r>
              <a:rPr lang="en-US" sz="3600" dirty="0"/>
              <a:t>Jude [24] </a:t>
            </a:r>
            <a:r>
              <a:rPr lang="en-US" sz="3600" b="0" i="0" dirty="0">
                <a:solidFill>
                  <a:srgbClr val="01103A"/>
                </a:solidFill>
                <a:effectLst/>
              </a:rPr>
              <a:t>Now to him who is able to keep you from stumbling and to present you blameless before the presence of his glory with great joy,</a:t>
            </a:r>
          </a:p>
          <a:p>
            <a:pPr marL="0" indent="0">
              <a:buNone/>
            </a:pPr>
            <a:endParaRPr lang="en-US" sz="3600" dirty="0">
              <a:solidFill>
                <a:srgbClr val="01103A"/>
              </a:solidFill>
            </a:endParaRPr>
          </a:p>
          <a:p>
            <a:pPr marL="0" indent="0">
              <a:buNone/>
            </a:pPr>
            <a:r>
              <a:rPr lang="en-US" sz="3600" dirty="0">
                <a:solidFill>
                  <a:srgbClr val="01103A"/>
                </a:solidFill>
              </a:rPr>
              <a:t>1John 2[1] </a:t>
            </a:r>
            <a:r>
              <a:rPr lang="en-US" sz="3600" b="0" i="0" dirty="0">
                <a:solidFill>
                  <a:srgbClr val="01103A"/>
                </a:solidFill>
                <a:effectLst/>
              </a:rPr>
              <a:t>My little children, I am writing these things to you so that you may not sin. But if anyone does sin, we have an advocate with the Father, Jesus Christ the righteous.</a:t>
            </a:r>
            <a:endParaRPr lang="en-US" sz="3600" dirty="0"/>
          </a:p>
        </p:txBody>
      </p:sp>
    </p:spTree>
    <p:extLst>
      <p:ext uri="{BB962C8B-B14F-4D97-AF65-F5344CB8AC3E}">
        <p14:creationId xmlns:p14="http://schemas.microsoft.com/office/powerpoint/2010/main" val="1601505477"/>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1E617-C4B9-F208-31BC-E597D894379E}"/>
              </a:ext>
            </a:extLst>
          </p:cNvPr>
          <p:cNvSpPr>
            <a:spLocks noGrp="1"/>
          </p:cNvSpPr>
          <p:nvPr>
            <p:ph type="title"/>
          </p:nvPr>
        </p:nvSpPr>
        <p:spPr>
          <a:xfrm>
            <a:off x="838200" y="258792"/>
            <a:ext cx="10515600" cy="181155"/>
          </a:xfrm>
        </p:spPr>
        <p:txBody>
          <a:bodyPr>
            <a:noAutofit/>
          </a:bodyPr>
          <a:lstStyle/>
          <a:p>
            <a:r>
              <a:rPr lang="en-US" sz="3600" b="1" dirty="0"/>
              <a:t>			Four Kinds of “Bearing”</a:t>
            </a:r>
          </a:p>
        </p:txBody>
      </p:sp>
      <p:sp>
        <p:nvSpPr>
          <p:cNvPr id="3" name="Content Placeholder 2">
            <a:extLst>
              <a:ext uri="{FF2B5EF4-FFF2-40B4-BE49-F238E27FC236}">
                <a16:creationId xmlns:a16="http://schemas.microsoft.com/office/drawing/2014/main" id="{430B4FB4-97BE-C986-E8BF-92F0C6FC990F}"/>
              </a:ext>
            </a:extLst>
          </p:cNvPr>
          <p:cNvSpPr>
            <a:spLocks noGrp="1"/>
          </p:cNvSpPr>
          <p:nvPr>
            <p:ph idx="1"/>
          </p:nvPr>
        </p:nvSpPr>
        <p:spPr>
          <a:xfrm>
            <a:off x="0" y="646981"/>
            <a:ext cx="12192000" cy="6211019"/>
          </a:xfrm>
        </p:spPr>
        <p:txBody>
          <a:bodyPr>
            <a:normAutofit/>
          </a:bodyPr>
          <a:lstStyle/>
          <a:p>
            <a:pPr marL="0" indent="0">
              <a:buNone/>
            </a:pPr>
            <a:r>
              <a:rPr lang="en-US" sz="3600" u="sng" dirty="0"/>
              <a:t>Fruit-Bearing</a:t>
            </a:r>
            <a:r>
              <a:rPr lang="en-US" sz="3600" dirty="0"/>
              <a:t>: </a:t>
            </a:r>
            <a:r>
              <a:rPr lang="en-US" sz="3600" b="0" i="0" dirty="0">
                <a:solidFill>
                  <a:srgbClr val="01103A"/>
                </a:solidFill>
                <a:effectLst/>
              </a:rPr>
              <a:t>But the fruit of the Spirit is love, joy, peace, patience, kindness, goodness, faithfulness, [23] gentleness, self-control. Gal 5[22-23]</a:t>
            </a:r>
          </a:p>
          <a:p>
            <a:pPr marL="0" indent="0">
              <a:buNone/>
            </a:pPr>
            <a:r>
              <a:rPr lang="en-US" sz="3600" u="sng" dirty="0">
                <a:solidFill>
                  <a:srgbClr val="01103A"/>
                </a:solidFill>
              </a:rPr>
              <a:t>Burden-Bearing</a:t>
            </a:r>
            <a:r>
              <a:rPr lang="en-US" sz="3600" dirty="0">
                <a:solidFill>
                  <a:srgbClr val="01103A"/>
                </a:solidFill>
              </a:rPr>
              <a:t>: </a:t>
            </a:r>
            <a:r>
              <a:rPr lang="en-US" sz="3600" b="0" dirty="0">
                <a:solidFill>
                  <a:srgbClr val="01103A"/>
                </a:solidFill>
                <a:effectLst/>
              </a:rPr>
              <a:t>Bear one another’s burdens, and thereby fulfill the law of Christ. Gal 6[2]</a:t>
            </a:r>
          </a:p>
          <a:p>
            <a:pPr marL="0" indent="0">
              <a:buNone/>
            </a:pPr>
            <a:r>
              <a:rPr lang="en-US" sz="3600" u="sng" dirty="0">
                <a:solidFill>
                  <a:srgbClr val="01103A"/>
                </a:solidFill>
              </a:rPr>
              <a:t>Seed-Bearing</a:t>
            </a:r>
            <a:r>
              <a:rPr lang="en-US" sz="3600" dirty="0">
                <a:solidFill>
                  <a:srgbClr val="01103A"/>
                </a:solidFill>
              </a:rPr>
              <a:t>: </a:t>
            </a:r>
            <a:r>
              <a:rPr lang="en-US" sz="3600" b="0" dirty="0">
                <a:solidFill>
                  <a:srgbClr val="01103A"/>
                </a:solidFill>
                <a:effectLst/>
              </a:rPr>
              <a:t>Whatever a man sows, this he will also reap…</a:t>
            </a:r>
            <a:r>
              <a:rPr lang="en-US" sz="3600" b="0" i="0" dirty="0">
                <a:solidFill>
                  <a:srgbClr val="01103A"/>
                </a:solidFill>
                <a:effectLst/>
              </a:rPr>
              <a:t>Let us not lose heart in doing good, for in due time we will reap if we do not grow weary. Gal 6[7,9]</a:t>
            </a:r>
          </a:p>
          <a:p>
            <a:pPr marL="0" indent="0">
              <a:buNone/>
            </a:pPr>
            <a:r>
              <a:rPr lang="en-US" sz="3600" u="sng" dirty="0">
                <a:solidFill>
                  <a:srgbClr val="01103A"/>
                </a:solidFill>
              </a:rPr>
              <a:t>Brand-Bearing</a:t>
            </a:r>
            <a:r>
              <a:rPr lang="en-US" sz="3600" dirty="0">
                <a:solidFill>
                  <a:srgbClr val="01103A"/>
                </a:solidFill>
              </a:rPr>
              <a:t>: </a:t>
            </a:r>
            <a:r>
              <a:rPr lang="en-US" sz="3600" b="0" i="0" dirty="0">
                <a:solidFill>
                  <a:srgbClr val="01103A"/>
                </a:solidFill>
                <a:effectLst/>
              </a:rPr>
              <a:t>From now on let no one cause trouble for me, for I bear on my body the brand-marks of Jesus. Gal 6[17]</a:t>
            </a:r>
            <a:endParaRPr lang="en-US" sz="3600" dirty="0"/>
          </a:p>
        </p:txBody>
      </p:sp>
    </p:spTree>
    <p:extLst>
      <p:ext uri="{BB962C8B-B14F-4D97-AF65-F5344CB8AC3E}">
        <p14:creationId xmlns:p14="http://schemas.microsoft.com/office/powerpoint/2010/main" val="3384105257"/>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C73B3-ACB7-19CF-20AA-B2D4F756FD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3637A7-1694-1AEC-EAD1-A02145A3859A}"/>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844A453-711C-CCCE-72C0-DF8227A7EF1E}"/>
              </a:ext>
            </a:extLst>
          </p:cNvPr>
          <p:cNvSpPr>
            <a:spLocks noGrp="1"/>
          </p:cNvSpPr>
          <p:nvPr>
            <p:ph idx="1"/>
          </p:nvPr>
        </p:nvSpPr>
        <p:spPr>
          <a:xfrm>
            <a:off x="838200" y="474453"/>
            <a:ext cx="10515600" cy="5702510"/>
          </a:xfrm>
        </p:spPr>
        <p:txBody>
          <a:bodyPr>
            <a:normAutofit/>
          </a:bodyPr>
          <a:lstStyle/>
          <a:p>
            <a:pPr marL="0" indent="0">
              <a:buNone/>
            </a:pPr>
            <a:r>
              <a:rPr lang="en-US" sz="3600" dirty="0"/>
              <a:t>We must learn that forgiveness of sins, Christ, and the Holy Spirit, are freely granted unto us at the preaching of faith, in spite of our sinfulness. We are not to waste time thinking how unworthy we are of the blessings of God. We are to know that it pleased God freely to give us His unspeakable gifts. If He offers His gifts free of charge, why not take them? Why worry about our lack of worthiness? Why not accept them with joy and thanksgiving?...A person becomes a Christian not by working but by hearing. Luther</a:t>
            </a:r>
          </a:p>
        </p:txBody>
      </p:sp>
    </p:spTree>
    <p:extLst>
      <p:ext uri="{BB962C8B-B14F-4D97-AF65-F5344CB8AC3E}">
        <p14:creationId xmlns:p14="http://schemas.microsoft.com/office/powerpoint/2010/main" val="1278579262"/>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DB62C-497C-E708-290D-43953844B2BD}"/>
              </a:ext>
            </a:extLst>
          </p:cNvPr>
          <p:cNvSpPr>
            <a:spLocks noGrp="1"/>
          </p:cNvSpPr>
          <p:nvPr>
            <p:ph type="title"/>
          </p:nvPr>
        </p:nvSpPr>
        <p:spPr>
          <a:xfrm>
            <a:off x="838200" y="365125"/>
            <a:ext cx="10515600" cy="9207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1B0DA732-7804-2055-B1C0-AAC2159AD36E}"/>
              </a:ext>
            </a:extLst>
          </p:cNvPr>
          <p:cNvSpPr>
            <a:spLocks noGrp="1"/>
          </p:cNvSpPr>
          <p:nvPr>
            <p:ph idx="1"/>
          </p:nvPr>
        </p:nvSpPr>
        <p:spPr>
          <a:xfrm>
            <a:off x="59267" y="-84666"/>
            <a:ext cx="12192000" cy="6858000"/>
          </a:xfrm>
        </p:spPr>
        <p:txBody>
          <a:bodyPr>
            <a:normAutofit lnSpcReduction="10000"/>
          </a:bodyPr>
          <a:lstStyle/>
          <a:p>
            <a:pPr marL="0" indent="0">
              <a:buNone/>
            </a:pPr>
            <a:r>
              <a:rPr lang="en-US" sz="3600" dirty="0"/>
              <a:t>Gal 6[1]</a:t>
            </a:r>
            <a:r>
              <a:rPr lang="en-US" sz="3600" b="0" i="0" dirty="0">
                <a:solidFill>
                  <a:srgbClr val="01103A"/>
                </a:solidFill>
                <a:effectLst/>
              </a:rPr>
              <a:t> Brethren, even if anyone is caught in any </a:t>
            </a:r>
            <a:r>
              <a:rPr lang="en-US" sz="3600" b="0" dirty="0">
                <a:solidFill>
                  <a:srgbClr val="01103A"/>
                </a:solidFill>
                <a:effectLst/>
              </a:rPr>
              <a:t>trespass, you who are spiritual, restore such a one in a spirit of gentleness; each one looking to yourself, so that you too will not be tempted. [2] Bear one another’s burdens, and thereby fulfill the law of Christ. </a:t>
            </a:r>
            <a:endParaRPr lang="en-US" sz="3600" u="sng" dirty="0"/>
          </a:p>
          <a:p>
            <a:pPr marL="0" indent="0">
              <a:buNone/>
            </a:pPr>
            <a:endParaRPr lang="en-US" sz="3600" u="sng" dirty="0"/>
          </a:p>
          <a:p>
            <a:pPr marL="0" indent="0">
              <a:buNone/>
            </a:pPr>
            <a:r>
              <a:rPr lang="en-US" sz="3600" u="sng" dirty="0"/>
              <a:t>The Reality of Burdens</a:t>
            </a:r>
            <a:r>
              <a:rPr lang="en-US" sz="3600" dirty="0"/>
              <a:t>. All Christians have burdens. Our burdens may differ in size and shape and will vary in kind depending on the providential ordering of our lives. For some it is the burden of temptation and the consequences of a moral lapse, as in v. 1 here. For others it may be a physical ailment, or mental disorder, or family crisis, or lack of employment, or demonic oppression, or a host of other things; but no Christian is exempt from burdens. </a:t>
            </a:r>
          </a:p>
        </p:txBody>
      </p:sp>
    </p:spTree>
    <p:extLst>
      <p:ext uri="{BB962C8B-B14F-4D97-AF65-F5344CB8AC3E}">
        <p14:creationId xmlns:p14="http://schemas.microsoft.com/office/powerpoint/2010/main" val="792613718"/>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D5089-223E-682A-F5CC-C5532C074DF1}"/>
              </a:ext>
            </a:extLst>
          </p:cNvPr>
          <p:cNvSpPr>
            <a:spLocks noGrp="1"/>
          </p:cNvSpPr>
          <p:nvPr>
            <p:ph type="title"/>
          </p:nvPr>
        </p:nvSpPr>
        <p:spPr>
          <a:xfrm flipV="1">
            <a:off x="838200" y="304800"/>
            <a:ext cx="10515600" cy="6032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F9A4CEF-FEEB-A4DE-72E2-4576DE6C7A17}"/>
              </a:ext>
            </a:extLst>
          </p:cNvPr>
          <p:cNvSpPr>
            <a:spLocks noGrp="1"/>
          </p:cNvSpPr>
          <p:nvPr>
            <p:ph idx="1"/>
          </p:nvPr>
        </p:nvSpPr>
        <p:spPr>
          <a:xfrm>
            <a:off x="838200" y="662515"/>
            <a:ext cx="10515600" cy="5514447"/>
          </a:xfrm>
        </p:spPr>
        <p:txBody>
          <a:bodyPr>
            <a:normAutofit/>
          </a:bodyPr>
          <a:lstStyle/>
          <a:p>
            <a:pPr marL="0" indent="0">
              <a:buNone/>
            </a:pPr>
            <a:r>
              <a:rPr lang="en-US" sz="3600" u="sng" dirty="0"/>
              <a:t>The Myth of Self-Sufficiency</a:t>
            </a:r>
            <a:r>
              <a:rPr lang="en-US" sz="3600" dirty="0"/>
              <a:t>. We all have burdens, and God does not intend for us to carry them by ourselves in isolation from our brothers and sisters. The ancient philosophy of Stoicism taught that the goal of the happy life was </a:t>
            </a:r>
            <a:r>
              <a:rPr lang="en-US" sz="3600" i="1" dirty="0"/>
              <a:t>apatheia</a:t>
            </a:r>
            <a:r>
              <a:rPr lang="en-US" sz="3600" dirty="0"/>
              <a:t>, a studied aloofness from pleasure and pain, and self-sufficiency, the ability to brave the harsh elements of life without dependence on others.</a:t>
            </a:r>
          </a:p>
        </p:txBody>
      </p:sp>
    </p:spTree>
    <p:extLst>
      <p:ext uri="{BB962C8B-B14F-4D97-AF65-F5344CB8AC3E}">
        <p14:creationId xmlns:p14="http://schemas.microsoft.com/office/powerpoint/2010/main" val="3800424363"/>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3980A-B69D-C5FD-375B-35BE48D9723E}"/>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9F094D6-0F55-4955-0998-8138CA556BCB}"/>
              </a:ext>
            </a:extLst>
          </p:cNvPr>
          <p:cNvSpPr>
            <a:spLocks noGrp="1"/>
          </p:cNvSpPr>
          <p:nvPr>
            <p:ph idx="1"/>
          </p:nvPr>
        </p:nvSpPr>
        <p:spPr>
          <a:xfrm>
            <a:off x="897467" y="995672"/>
            <a:ext cx="10363200" cy="5071223"/>
          </a:xfrm>
        </p:spPr>
        <p:txBody>
          <a:bodyPr>
            <a:normAutofit/>
          </a:bodyPr>
          <a:lstStyle/>
          <a:p>
            <a:pPr marL="0" indent="0">
              <a:buNone/>
            </a:pPr>
            <a:r>
              <a:rPr lang="en-US" sz="3600" u="sng" dirty="0"/>
              <a:t>The Imperative of Mutuality</a:t>
            </a:r>
            <a:r>
              <a:rPr lang="en-US" sz="3600" dirty="0"/>
              <a:t>. Because all Christians have burdens and since none are sufficient unto themselves to bear their burdens alone, God has so tempered the body of Christ that its members are to be priests to one another, bearing one another’s burdens and so fulfilling the law of Christ.</a:t>
            </a:r>
          </a:p>
        </p:txBody>
      </p:sp>
    </p:spTree>
    <p:extLst>
      <p:ext uri="{BB962C8B-B14F-4D97-AF65-F5344CB8AC3E}">
        <p14:creationId xmlns:p14="http://schemas.microsoft.com/office/powerpoint/2010/main" val="1876026218"/>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842AA-9455-0E77-A389-95B4D57747EB}"/>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ED75C24-906C-9ED4-7C29-33555FC39E3E}"/>
              </a:ext>
            </a:extLst>
          </p:cNvPr>
          <p:cNvSpPr>
            <a:spLocks noGrp="1"/>
          </p:cNvSpPr>
          <p:nvPr>
            <p:ph idx="1"/>
          </p:nvPr>
        </p:nvSpPr>
        <p:spPr>
          <a:xfrm>
            <a:off x="736600" y="941487"/>
            <a:ext cx="10617200" cy="5235475"/>
          </a:xfrm>
        </p:spPr>
        <p:txBody>
          <a:bodyPr>
            <a:normAutofit/>
          </a:bodyPr>
          <a:lstStyle/>
          <a:p>
            <a:pPr marL="0" indent="0">
              <a:buNone/>
            </a:pPr>
            <a:r>
              <a:rPr lang="en-US" sz="3600" u="sng" dirty="0"/>
              <a:t>Living by the Law of Christ</a:t>
            </a:r>
            <a:r>
              <a:rPr lang="en-US" sz="3600" dirty="0"/>
              <a:t>. In summary, the “law of Christ” is for Paul “the whole tradition of Jesus’ ethical teaching, confirmed by his character and conduct and reproduced within his people by the power of the Spirit.” </a:t>
            </a:r>
          </a:p>
          <a:p>
            <a:pPr marL="0" indent="0">
              <a:buNone/>
            </a:pPr>
            <a:r>
              <a:rPr lang="en-US" sz="3600" dirty="0"/>
              <a:t>Rom 8:2</a:t>
            </a:r>
            <a:r>
              <a:rPr lang="en-US" sz="3600" b="0" i="0" dirty="0">
                <a:solidFill>
                  <a:srgbClr val="01103A"/>
                </a:solidFill>
                <a:effectLst/>
              </a:rPr>
              <a:t> For the law of the Spirit of life in Christ Jesus has set you free from the law of sin and of death</a:t>
            </a:r>
            <a:r>
              <a:rPr lang="en-US" sz="3600" dirty="0"/>
              <a:t>.</a:t>
            </a:r>
          </a:p>
          <a:p>
            <a:pPr marL="0" indent="0">
              <a:buNone/>
            </a:pPr>
            <a:r>
              <a:rPr lang="en-US" sz="3200" dirty="0"/>
              <a:t>Timothy George</a:t>
            </a:r>
          </a:p>
        </p:txBody>
      </p:sp>
    </p:spTree>
    <p:extLst>
      <p:ext uri="{BB962C8B-B14F-4D97-AF65-F5344CB8AC3E}">
        <p14:creationId xmlns:p14="http://schemas.microsoft.com/office/powerpoint/2010/main" val="9328649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60470-3042-C184-6532-B556C72C28B2}"/>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0347011-8E00-FE82-E3C0-CFCAA6C7C051}"/>
              </a:ext>
            </a:extLst>
          </p:cNvPr>
          <p:cNvSpPr>
            <a:spLocks noGrp="1"/>
          </p:cNvSpPr>
          <p:nvPr>
            <p:ph idx="1"/>
          </p:nvPr>
        </p:nvSpPr>
        <p:spPr>
          <a:xfrm>
            <a:off x="267419" y="546051"/>
            <a:ext cx="11086381" cy="5630912"/>
          </a:xfrm>
        </p:spPr>
        <p:txBody>
          <a:bodyPr>
            <a:noAutofit/>
          </a:bodyPr>
          <a:lstStyle/>
          <a:p>
            <a:pPr marL="0" indent="0">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The Greek word for evil (</a:t>
            </a:r>
            <a:r>
              <a:rPr lang="en-US" sz="4000" i="1" dirty="0" err="1">
                <a:effectLst/>
                <a:latin typeface="Calibri" panose="020F0502020204030204" pitchFamily="34" charset="0"/>
                <a:ea typeface="Calibri" panose="020F0502020204030204" pitchFamily="34" charset="0"/>
                <a:cs typeface="Times New Roman" panose="02020603050405020304" pitchFamily="18" charset="0"/>
              </a:rPr>
              <a:t>poneros</a:t>
            </a:r>
            <a:r>
              <a:rPr lang="en-US" sz="4000" dirty="0">
                <a:effectLst/>
                <a:latin typeface="Calibri" panose="020F0502020204030204" pitchFamily="34" charset="0"/>
                <a:ea typeface="Calibri" panose="020F0502020204030204" pitchFamily="34" charset="0"/>
                <a:cs typeface="Times New Roman" panose="02020603050405020304" pitchFamily="18" charset="0"/>
              </a:rPr>
              <a:t>) has the meaning of a bad nature or condition but also full of labors, annoyances and hardship. </a:t>
            </a:r>
          </a:p>
          <a:p>
            <a:pPr marL="0" indent="0">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Age is a better translation than world for the Greek – </a:t>
            </a:r>
            <a:r>
              <a:rPr lang="en-US" sz="4000" i="1" dirty="0" err="1">
                <a:effectLst/>
                <a:latin typeface="Calibri" panose="020F0502020204030204" pitchFamily="34" charset="0"/>
                <a:ea typeface="Calibri" panose="020F0502020204030204" pitchFamily="34" charset="0"/>
                <a:cs typeface="Times New Roman" panose="02020603050405020304" pitchFamily="18" charset="0"/>
              </a:rPr>
              <a:t>aion</a:t>
            </a:r>
            <a:r>
              <a:rPr lang="en-US" sz="4000" i="1" dirty="0">
                <a:effectLst/>
                <a:latin typeface="Calibri" panose="020F0502020204030204" pitchFamily="34" charset="0"/>
                <a:ea typeface="Calibri" panose="020F0502020204030204" pitchFamily="34" charset="0"/>
                <a:cs typeface="Times New Roman" panose="02020603050405020304" pitchFamily="18" charset="0"/>
              </a:rPr>
              <a:t>. Aion</a:t>
            </a:r>
            <a:r>
              <a:rPr lang="en-US" sz="4000" dirty="0">
                <a:effectLst/>
                <a:latin typeface="Calibri" panose="020F0502020204030204" pitchFamily="34" charset="0"/>
                <a:ea typeface="Calibri" panose="020F0502020204030204" pitchFamily="34" charset="0"/>
                <a:cs typeface="Times New Roman" panose="02020603050405020304" pitchFamily="18" charset="0"/>
              </a:rPr>
              <a:t> can mean the world or universe, but also can mean forever, eternity, a perpetuity of time. It is used at the end of verse 5, to whom be the glory forever. The most common Greek word for world is </a:t>
            </a:r>
            <a:r>
              <a:rPr lang="en-US" sz="4000" i="1" dirty="0" err="1">
                <a:effectLst/>
                <a:latin typeface="Calibri" panose="020F0502020204030204" pitchFamily="34" charset="0"/>
                <a:ea typeface="Calibri" panose="020F0502020204030204" pitchFamily="34" charset="0"/>
                <a:cs typeface="Times New Roman" panose="02020603050405020304" pitchFamily="18" charset="0"/>
              </a:rPr>
              <a:t>kosmos</a:t>
            </a:r>
            <a:r>
              <a:rPr lang="en-US" sz="4000" dirty="0">
                <a:effectLst/>
                <a:latin typeface="Calibri" panose="020F0502020204030204" pitchFamily="34" charset="0"/>
                <a:ea typeface="Calibri" panose="020F0502020204030204" pitchFamily="34" charset="0"/>
                <a:cs typeface="Times New Roman" panose="02020603050405020304" pitchFamily="18" charset="0"/>
              </a:rPr>
              <a:t>, as in John 15:19, If you were of the world (</a:t>
            </a:r>
            <a:r>
              <a:rPr lang="en-US" sz="4000" i="1" dirty="0" err="1">
                <a:effectLst/>
                <a:latin typeface="Calibri" panose="020F0502020204030204" pitchFamily="34" charset="0"/>
                <a:ea typeface="Calibri" panose="020F0502020204030204" pitchFamily="34" charset="0"/>
                <a:cs typeface="Times New Roman" panose="02020603050405020304" pitchFamily="18" charset="0"/>
              </a:rPr>
              <a:t>kosmos</a:t>
            </a:r>
            <a:r>
              <a:rPr lang="en-US" sz="4000" dirty="0">
                <a:effectLst/>
                <a:latin typeface="Calibri" panose="020F0502020204030204" pitchFamily="34" charset="0"/>
                <a:ea typeface="Calibri" panose="020F0502020204030204" pitchFamily="34" charset="0"/>
                <a:cs typeface="Times New Roman" panose="02020603050405020304" pitchFamily="18" charset="0"/>
              </a:rPr>
              <a:t>), the world (</a:t>
            </a:r>
            <a:r>
              <a:rPr lang="en-US" sz="4000" i="1" dirty="0" err="1">
                <a:effectLst/>
                <a:latin typeface="Calibri" panose="020F0502020204030204" pitchFamily="34" charset="0"/>
                <a:ea typeface="Calibri" panose="020F0502020204030204" pitchFamily="34" charset="0"/>
                <a:cs typeface="Times New Roman" panose="02020603050405020304" pitchFamily="18" charset="0"/>
              </a:rPr>
              <a:t>kosmos</a:t>
            </a:r>
            <a:r>
              <a:rPr lang="en-US" sz="4000" dirty="0">
                <a:effectLst/>
                <a:latin typeface="Calibri" panose="020F0502020204030204" pitchFamily="34" charset="0"/>
                <a:ea typeface="Calibri" panose="020F0502020204030204" pitchFamily="34" charset="0"/>
                <a:cs typeface="Times New Roman" panose="02020603050405020304" pitchFamily="18" charset="0"/>
              </a:rPr>
              <a:t>) would love its own. </a:t>
            </a:r>
            <a:endParaRPr lang="en-US" sz="4000" dirty="0"/>
          </a:p>
        </p:txBody>
      </p:sp>
    </p:spTree>
    <p:extLst>
      <p:ext uri="{BB962C8B-B14F-4D97-AF65-F5344CB8AC3E}">
        <p14:creationId xmlns:p14="http://schemas.microsoft.com/office/powerpoint/2010/main" val="679033103"/>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C60FF-D181-7B1E-1F79-B9F15CFCB1E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0C7D701-5649-631E-2F0A-AD460A05B320}"/>
              </a:ext>
            </a:extLst>
          </p:cNvPr>
          <p:cNvSpPr>
            <a:spLocks noGrp="1"/>
          </p:cNvSpPr>
          <p:nvPr>
            <p:ph idx="1"/>
          </p:nvPr>
        </p:nvSpPr>
        <p:spPr/>
        <p:txBody>
          <a:bodyPr/>
          <a:lstStyle/>
          <a:p>
            <a:pPr marL="0" indent="0">
              <a:buNone/>
            </a:pPr>
            <a:r>
              <a:rPr lang="en-US" dirty="0"/>
              <a:t>				</a:t>
            </a:r>
            <a:r>
              <a:rPr lang="en-US" sz="4000" b="1" dirty="0"/>
              <a:t>RVL Study</a:t>
            </a:r>
          </a:p>
          <a:p>
            <a:pPr marL="0" indent="0">
              <a:buNone/>
            </a:pPr>
            <a:r>
              <a:rPr lang="en-US" sz="4000" b="1" dirty="0"/>
              <a:t>				The Friends</a:t>
            </a:r>
          </a:p>
          <a:p>
            <a:pPr marL="0" indent="0">
              <a:buNone/>
            </a:pPr>
            <a:r>
              <a:rPr lang="en-US" sz="4000" b="1" dirty="0"/>
              <a:t>				Episode 33</a:t>
            </a:r>
          </a:p>
        </p:txBody>
      </p:sp>
    </p:spTree>
    <p:extLst>
      <p:ext uri="{BB962C8B-B14F-4D97-AF65-F5344CB8AC3E}">
        <p14:creationId xmlns:p14="http://schemas.microsoft.com/office/powerpoint/2010/main" val="3032751862"/>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1818C-7386-EB61-8C44-C42D15B55D3E}"/>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841368C-42E1-B418-7EFE-8D7295C69630}"/>
              </a:ext>
            </a:extLst>
          </p:cNvPr>
          <p:cNvSpPr>
            <a:spLocks noGrp="1"/>
          </p:cNvSpPr>
          <p:nvPr>
            <p:ph idx="1"/>
          </p:nvPr>
        </p:nvSpPr>
        <p:spPr>
          <a:xfrm>
            <a:off x="838200" y="477519"/>
            <a:ext cx="10515600" cy="5699444"/>
          </a:xfrm>
        </p:spPr>
        <p:txBody>
          <a:bodyPr>
            <a:normAutofit/>
          </a:bodyPr>
          <a:lstStyle/>
          <a:p>
            <a:pPr marL="0" indent="0">
              <a:buNone/>
            </a:pPr>
            <a:r>
              <a:rPr lang="en-US" sz="3600" dirty="0"/>
              <a:t>Gal 6</a:t>
            </a:r>
            <a:r>
              <a:rPr lang="en-US" sz="3600" b="0" dirty="0">
                <a:solidFill>
                  <a:srgbClr val="01103A"/>
                </a:solidFill>
                <a:effectLst/>
              </a:rPr>
              <a:t> [3] For if anyone thinks he is something when he is nothing, he deceives himself.</a:t>
            </a:r>
            <a:endParaRPr lang="en-US" sz="3600" dirty="0"/>
          </a:p>
          <a:p>
            <a:pPr marL="0" indent="0">
              <a:buNone/>
            </a:pPr>
            <a:r>
              <a:rPr lang="en-US" sz="3600" dirty="0"/>
              <a:t>Paul implies that those who imagine themselves to be somebody are unable to bear the burdens of others: fancying themselves to be without sin or weakness they are unable to sympathize with others or to concern themselves with their burdens; conversely, they are more likely to treat others with gentleness and humility if they feel their own weakness. </a:t>
            </a:r>
            <a:r>
              <a:rPr lang="en-US" sz="3200" dirty="0"/>
              <a:t>Ronald Fung</a:t>
            </a:r>
          </a:p>
        </p:txBody>
      </p:sp>
    </p:spTree>
    <p:extLst>
      <p:ext uri="{BB962C8B-B14F-4D97-AF65-F5344CB8AC3E}">
        <p14:creationId xmlns:p14="http://schemas.microsoft.com/office/powerpoint/2010/main" val="609882780"/>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577B9-5494-F896-01E9-1DF92F0BA79C}"/>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D99A8DA-28EB-58FF-1D4C-3834B0E4755F}"/>
              </a:ext>
            </a:extLst>
          </p:cNvPr>
          <p:cNvSpPr>
            <a:spLocks noGrp="1"/>
          </p:cNvSpPr>
          <p:nvPr>
            <p:ph idx="1"/>
          </p:nvPr>
        </p:nvSpPr>
        <p:spPr>
          <a:xfrm>
            <a:off x="103517" y="0"/>
            <a:ext cx="11990717" cy="6737230"/>
          </a:xfrm>
        </p:spPr>
        <p:txBody>
          <a:bodyPr>
            <a:noAutofit/>
          </a:bodyPr>
          <a:lstStyle/>
          <a:p>
            <a:pPr marL="0" indent="0">
              <a:buNone/>
            </a:pPr>
            <a:r>
              <a:rPr lang="en-US" sz="3600" dirty="0"/>
              <a:t>Gal 6</a:t>
            </a:r>
            <a:r>
              <a:rPr lang="en-US" sz="3600" b="0" dirty="0">
                <a:solidFill>
                  <a:srgbClr val="01103A"/>
                </a:solidFill>
                <a:effectLst/>
              </a:rPr>
              <a:t> [3] For if anyone thinks he is something when he is nothing, he deceives himself. [4] But each one must examine his own work, and then he will have reason for boasting </a:t>
            </a:r>
            <a:r>
              <a:rPr lang="en-US" sz="3600" b="0" i="0" dirty="0">
                <a:solidFill>
                  <a:srgbClr val="01103A"/>
                </a:solidFill>
                <a:effectLst/>
              </a:rPr>
              <a:t>in regard to himself alone, and not in regard to another. [5] For each one will bear his own load.</a:t>
            </a:r>
          </a:p>
          <a:p>
            <a:pPr marL="0" indent="0">
              <a:buNone/>
            </a:pPr>
            <a:endParaRPr lang="en-US" sz="3600" dirty="0">
              <a:solidFill>
                <a:srgbClr val="01103A"/>
              </a:solidFill>
            </a:endParaRPr>
          </a:p>
          <a:p>
            <a:pPr marL="0" indent="0">
              <a:buNone/>
            </a:pPr>
            <a:r>
              <a:rPr lang="en-US" sz="3600" dirty="0"/>
              <a:t>The glory which the sectarians seek is quite unstable, because it rests in the whim of people. If Paul had had to depend on this kind of glory for his ministry he would have despaired when he saw the many offenses and evils following in the wake of his preaching. If we had to feel that the success of our ministry depended upon our popularity with men we would die, because we are not popular. Luther</a:t>
            </a:r>
          </a:p>
        </p:txBody>
      </p:sp>
    </p:spTree>
    <p:extLst>
      <p:ext uri="{BB962C8B-B14F-4D97-AF65-F5344CB8AC3E}">
        <p14:creationId xmlns:p14="http://schemas.microsoft.com/office/powerpoint/2010/main" val="1562497902"/>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BA45C-4D09-C0DA-6811-95A11C49AC67}"/>
              </a:ext>
            </a:extLst>
          </p:cNvPr>
          <p:cNvSpPr>
            <a:spLocks noGrp="1"/>
          </p:cNvSpPr>
          <p:nvPr>
            <p:ph type="title"/>
          </p:nvPr>
        </p:nvSpPr>
        <p:spPr>
          <a:xfrm flipV="1">
            <a:off x="838200" y="304800"/>
            <a:ext cx="10515600" cy="60325"/>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1DD07F5-8A30-B27D-4EAB-037A273905CF}"/>
              </a:ext>
            </a:extLst>
          </p:cNvPr>
          <p:cNvSpPr>
            <a:spLocks noGrp="1"/>
          </p:cNvSpPr>
          <p:nvPr>
            <p:ph idx="1"/>
          </p:nvPr>
        </p:nvSpPr>
        <p:spPr>
          <a:xfrm>
            <a:off x="584200" y="365125"/>
            <a:ext cx="10769600" cy="5811838"/>
          </a:xfrm>
        </p:spPr>
        <p:txBody>
          <a:bodyPr>
            <a:normAutofit lnSpcReduction="10000"/>
          </a:bodyPr>
          <a:lstStyle/>
          <a:p>
            <a:pPr marL="0" indent="0">
              <a:buNone/>
            </a:pPr>
            <a:r>
              <a:rPr lang="en-US" sz="3600" b="0" dirty="0">
                <a:solidFill>
                  <a:srgbClr val="01103A"/>
                </a:solidFill>
                <a:effectLst/>
              </a:rPr>
              <a:t>Gal 6[2] Bear one another’s burdens (</a:t>
            </a:r>
            <a:r>
              <a:rPr lang="en-US" sz="3600" b="0" i="1" dirty="0" err="1">
                <a:solidFill>
                  <a:srgbClr val="01103A"/>
                </a:solidFill>
                <a:effectLst/>
              </a:rPr>
              <a:t>baros</a:t>
            </a:r>
            <a:r>
              <a:rPr lang="en-US" sz="3600" b="0" dirty="0">
                <a:solidFill>
                  <a:srgbClr val="01103A"/>
                </a:solidFill>
                <a:effectLst/>
              </a:rPr>
              <a:t>), and thereby fulfill the law of Christ.</a:t>
            </a:r>
          </a:p>
          <a:p>
            <a:pPr marL="0" indent="0">
              <a:buNone/>
            </a:pPr>
            <a:r>
              <a:rPr lang="en-US" sz="3600" dirty="0">
                <a:solidFill>
                  <a:srgbClr val="01103A"/>
                </a:solidFill>
              </a:rPr>
              <a:t>Gal 6</a:t>
            </a:r>
            <a:r>
              <a:rPr lang="en-US" sz="3600" b="0" i="0" dirty="0">
                <a:solidFill>
                  <a:srgbClr val="01103A"/>
                </a:solidFill>
                <a:effectLst/>
              </a:rPr>
              <a:t>[5] For each one will bear his own load (</a:t>
            </a:r>
            <a:r>
              <a:rPr lang="en-US" sz="3600" b="0" i="1" dirty="0" err="1">
                <a:solidFill>
                  <a:srgbClr val="01103A"/>
                </a:solidFill>
                <a:effectLst/>
              </a:rPr>
              <a:t>phortion</a:t>
            </a:r>
            <a:r>
              <a:rPr lang="en-US" sz="3600" b="0" i="0" dirty="0">
                <a:solidFill>
                  <a:srgbClr val="01103A"/>
                </a:solidFill>
                <a:effectLst/>
              </a:rPr>
              <a:t>).</a:t>
            </a:r>
          </a:p>
          <a:p>
            <a:pPr marL="0" indent="0">
              <a:buNone/>
            </a:pPr>
            <a:endParaRPr lang="en-US" sz="3600" dirty="0"/>
          </a:p>
          <a:p>
            <a:pPr marL="0" indent="0">
              <a:buNone/>
            </a:pPr>
            <a:r>
              <a:rPr lang="en-US" sz="3600" dirty="0"/>
              <a:t>So we are to bear one another’s “burdens” which are too heavy for a man to bear alone, but there is one burden which we cannot share—indeed do not need to because it is a pack light enough for every man to carry himself—and that is our responsibility to God on the day of judgment. On that day you cannot carry my pack and I cannot carry yours. </a:t>
            </a:r>
            <a:r>
              <a:rPr lang="en-US" sz="3200" dirty="0"/>
              <a:t>John Stott</a:t>
            </a:r>
          </a:p>
        </p:txBody>
      </p:sp>
    </p:spTree>
    <p:extLst>
      <p:ext uri="{BB962C8B-B14F-4D97-AF65-F5344CB8AC3E}">
        <p14:creationId xmlns:p14="http://schemas.microsoft.com/office/powerpoint/2010/main" val="2890385458"/>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DE4D31-501A-D5FA-0CBD-D217C26F0A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9F51D3-BCC4-D0CC-E8D3-DAFDFE455938}"/>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F3CE2BE-3F73-CAF6-B335-84C6FCB31E0D}"/>
              </a:ext>
            </a:extLst>
          </p:cNvPr>
          <p:cNvSpPr>
            <a:spLocks noGrp="1"/>
          </p:cNvSpPr>
          <p:nvPr>
            <p:ph idx="1"/>
          </p:nvPr>
        </p:nvSpPr>
        <p:spPr>
          <a:xfrm>
            <a:off x="146649" y="410844"/>
            <a:ext cx="11207151" cy="5766119"/>
          </a:xfrm>
        </p:spPr>
        <p:txBody>
          <a:bodyPr>
            <a:noAutofit/>
          </a:bodyPr>
          <a:lstStyle/>
          <a:p>
            <a:pPr marL="0" indent="0">
              <a:buNone/>
            </a:pPr>
            <a:r>
              <a:rPr lang="en-US" sz="3600" dirty="0"/>
              <a:t>Gal 6[6] </a:t>
            </a:r>
            <a:r>
              <a:rPr lang="en-US" sz="3600" b="0" i="0" dirty="0">
                <a:solidFill>
                  <a:srgbClr val="01103A"/>
                </a:solidFill>
                <a:effectLst/>
              </a:rPr>
              <a:t>The one who is taught the </a:t>
            </a:r>
            <a:r>
              <a:rPr lang="en-US" sz="3600" b="0" dirty="0">
                <a:solidFill>
                  <a:srgbClr val="01103A"/>
                </a:solidFill>
                <a:effectLst/>
              </a:rPr>
              <a:t>word is to share all good things with the one who teaches him. [7] Do not be deceived, God is not mocked; for whatever a man sows, this he will also reap. [8] For the one who </a:t>
            </a:r>
            <a:r>
              <a:rPr lang="en-US" sz="3600" b="0" i="0" dirty="0">
                <a:solidFill>
                  <a:srgbClr val="01103A"/>
                </a:solidFill>
                <a:effectLst/>
              </a:rPr>
              <a:t>sows to his own flesh will from the flesh reap corruption, but the one who sows to the Spirit will from the Spirit reap eternal life. [9] Let us not lose heart in doing good, for in due time we will reap if we do not grow weary. [10] So then, while we have opportunity, let us do good to all people, and especially to those who are of the household of the faith. [11] See with what large letters I am writing to you with my own hand.</a:t>
            </a:r>
            <a:endParaRPr lang="en-US" sz="3600" dirty="0"/>
          </a:p>
        </p:txBody>
      </p:sp>
    </p:spTree>
    <p:extLst>
      <p:ext uri="{BB962C8B-B14F-4D97-AF65-F5344CB8AC3E}">
        <p14:creationId xmlns:p14="http://schemas.microsoft.com/office/powerpoint/2010/main" val="3992234045"/>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101BF-7EE0-F6A3-E9EB-46104A4CB3AB}"/>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D502B02-AE37-8A05-303E-3EF68A653EBE}"/>
              </a:ext>
            </a:extLst>
          </p:cNvPr>
          <p:cNvSpPr>
            <a:spLocks noGrp="1"/>
          </p:cNvSpPr>
          <p:nvPr>
            <p:ph idx="1"/>
          </p:nvPr>
        </p:nvSpPr>
        <p:spPr>
          <a:xfrm>
            <a:off x="0" y="0"/>
            <a:ext cx="12192000" cy="6858000"/>
          </a:xfrm>
        </p:spPr>
        <p:txBody>
          <a:bodyPr>
            <a:noAutofit/>
          </a:bodyPr>
          <a:lstStyle/>
          <a:p>
            <a:pPr marL="0" indent="0">
              <a:buNone/>
            </a:pPr>
            <a:r>
              <a:rPr lang="en-US" sz="3600" dirty="0"/>
              <a:t>Gal 6[6] </a:t>
            </a:r>
            <a:r>
              <a:rPr lang="en-US" sz="3600" b="0" i="0" dirty="0">
                <a:solidFill>
                  <a:srgbClr val="01103A"/>
                </a:solidFill>
                <a:effectLst/>
              </a:rPr>
              <a:t>The one who is taught the </a:t>
            </a:r>
            <a:r>
              <a:rPr lang="en-US" sz="3600" b="0" dirty="0">
                <a:solidFill>
                  <a:srgbClr val="01103A"/>
                </a:solidFill>
                <a:effectLst/>
              </a:rPr>
              <a:t>word is to share all good things with the one who teaches him.</a:t>
            </a:r>
          </a:p>
          <a:p>
            <a:pPr marL="0" indent="0">
              <a:buNone/>
            </a:pPr>
            <a:r>
              <a:rPr lang="en-US" sz="3600" dirty="0"/>
              <a:t>As often as I read the admonitions of the Apostle to the effect that the churches should support their pastors and raise funds for the relief of impoverished Christians I am half ashamed to think that the great Apostle Paul had to touch upon this subject so frequently. I would not want to discredit Wittenberg as Paul discredited the Corinthians by urging them at such length to contribute to the relief of the poor. It seems to be a by-product of the Gospel that nobody wants to contribute to the maintenance of the Gospel ministry. When the doctrine of the devil is preached people are prodigal in their willing support of those who deceive them. Luther</a:t>
            </a:r>
          </a:p>
        </p:txBody>
      </p:sp>
    </p:spTree>
    <p:extLst>
      <p:ext uri="{BB962C8B-B14F-4D97-AF65-F5344CB8AC3E}">
        <p14:creationId xmlns:p14="http://schemas.microsoft.com/office/powerpoint/2010/main" val="345186226"/>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6DDFF-3FA0-11CE-C53D-436F88383AD0}"/>
              </a:ext>
            </a:extLst>
          </p:cNvPr>
          <p:cNvSpPr>
            <a:spLocks noGrp="1"/>
          </p:cNvSpPr>
          <p:nvPr>
            <p:ph type="title"/>
          </p:nvPr>
        </p:nvSpPr>
        <p:spPr>
          <a:xfrm flipV="1">
            <a:off x="838200" y="319178"/>
            <a:ext cx="10515600" cy="4594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C745852-DA77-B932-2C93-83D6B5CF07D8}"/>
              </a:ext>
            </a:extLst>
          </p:cNvPr>
          <p:cNvSpPr>
            <a:spLocks noGrp="1"/>
          </p:cNvSpPr>
          <p:nvPr>
            <p:ph idx="1"/>
          </p:nvPr>
        </p:nvSpPr>
        <p:spPr>
          <a:xfrm>
            <a:off x="0" y="0"/>
            <a:ext cx="12192000" cy="6858000"/>
          </a:xfrm>
        </p:spPr>
        <p:txBody>
          <a:bodyPr>
            <a:noAutofit/>
          </a:bodyPr>
          <a:lstStyle/>
          <a:p>
            <a:pPr marL="0" indent="0">
              <a:buNone/>
            </a:pPr>
            <a:r>
              <a:rPr lang="en-US" sz="3600" dirty="0"/>
              <a:t>Gal 6</a:t>
            </a:r>
            <a:r>
              <a:rPr lang="en-US" sz="3600" b="0" dirty="0">
                <a:solidFill>
                  <a:srgbClr val="01103A"/>
                </a:solidFill>
                <a:effectLst/>
              </a:rPr>
              <a:t> [7] Do not be deceived, God is not mocked; for whatever a man sows, this he will also reap. [8] For the one who </a:t>
            </a:r>
            <a:r>
              <a:rPr lang="en-US" sz="3600" b="0" i="0" dirty="0">
                <a:solidFill>
                  <a:srgbClr val="01103A"/>
                </a:solidFill>
                <a:effectLst/>
              </a:rPr>
              <a:t>sows to his own flesh will from the flesh reap corruption, but the one who sows to the Spirit will from the Spirit reap eternal life. </a:t>
            </a:r>
          </a:p>
          <a:p>
            <a:pPr marL="0" indent="0">
              <a:buNone/>
            </a:pPr>
            <a:r>
              <a:rPr lang="en-US" sz="3600" dirty="0"/>
              <a:t>That the ministers of the Church need support any man with common sense can see. Though this support is something physical the Apostle does not hesitate to call it sowing to the Spirit. When people scrape up everything they can lay their hands on and keep everything for themselves the Apostle calls it a sowing to the flesh. He pronounces those who sow to the Spirit blessed for this life and the life to come, while those who sow to the flesh are accursed now and forever. Luther</a:t>
            </a:r>
          </a:p>
        </p:txBody>
      </p:sp>
    </p:spTree>
    <p:extLst>
      <p:ext uri="{BB962C8B-B14F-4D97-AF65-F5344CB8AC3E}">
        <p14:creationId xmlns:p14="http://schemas.microsoft.com/office/powerpoint/2010/main" val="3857378446"/>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59B3D-A4B4-9F7E-CF91-7D7728EE0C1D}"/>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712BBAC-5BD4-0CC5-9811-24F62F84EB09}"/>
              </a:ext>
            </a:extLst>
          </p:cNvPr>
          <p:cNvSpPr>
            <a:spLocks noGrp="1"/>
          </p:cNvSpPr>
          <p:nvPr>
            <p:ph idx="1"/>
          </p:nvPr>
        </p:nvSpPr>
        <p:spPr>
          <a:xfrm>
            <a:off x="69011" y="0"/>
            <a:ext cx="12122989" cy="6858000"/>
          </a:xfrm>
        </p:spPr>
        <p:txBody>
          <a:bodyPr>
            <a:noAutofit/>
          </a:bodyPr>
          <a:lstStyle/>
          <a:p>
            <a:pPr marL="0" indent="0">
              <a:buNone/>
            </a:pPr>
            <a:r>
              <a:rPr lang="en-US" sz="3600" dirty="0"/>
              <a:t>Gal 6</a:t>
            </a:r>
            <a:r>
              <a:rPr lang="en-US" sz="3600" b="0" i="0" dirty="0">
                <a:solidFill>
                  <a:srgbClr val="01103A"/>
                </a:solidFill>
                <a:effectLst/>
              </a:rPr>
              <a:t> [9] Let us not lose heart in doing good, for in due time we will reap if we do not grow weary. [10] So then, while we have opportunity, let us do good to all people, and especially to those who are of the household of the faith. [11] See with what large letters I am writing to you with my own hand.</a:t>
            </a:r>
          </a:p>
          <a:p>
            <a:pPr marL="0" indent="0">
              <a:buNone/>
            </a:pPr>
            <a:r>
              <a:rPr lang="en-US" sz="3600" dirty="0"/>
              <a:t>The Apostle summarizes his instructions on the proper support of the ministers and of the poor. He paraphrases the words of Christ: “I must work the works of him that sent me, while it is day: the night cometh, when no man can work” (John 9:4). Our good deeds are to be directed primarily at those who share the Christian faith with us, “the household of faith,” as Paul calls them, among whom the ministers rank first as objects of our well doing. Luther</a:t>
            </a:r>
          </a:p>
        </p:txBody>
      </p:sp>
    </p:spTree>
    <p:extLst>
      <p:ext uri="{BB962C8B-B14F-4D97-AF65-F5344CB8AC3E}">
        <p14:creationId xmlns:p14="http://schemas.microsoft.com/office/powerpoint/2010/main" val="3467627138"/>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B66CEF-B12A-AD96-6C16-64937F1786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944CCC-0CDB-1219-E4BD-06F84681F945}"/>
              </a:ext>
            </a:extLst>
          </p:cNvPr>
          <p:cNvSpPr>
            <a:spLocks noGrp="1"/>
          </p:cNvSpPr>
          <p:nvPr>
            <p:ph type="title"/>
          </p:nvPr>
        </p:nvSpPr>
        <p:spPr>
          <a:xfrm flipV="1">
            <a:off x="838200" y="258792"/>
            <a:ext cx="10515600" cy="10633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9A5E538-15C2-006C-462D-C7850BB32AF2}"/>
              </a:ext>
            </a:extLst>
          </p:cNvPr>
          <p:cNvSpPr>
            <a:spLocks noGrp="1"/>
          </p:cNvSpPr>
          <p:nvPr>
            <p:ph idx="1"/>
          </p:nvPr>
        </p:nvSpPr>
        <p:spPr>
          <a:xfrm>
            <a:off x="0" y="138023"/>
            <a:ext cx="12192000" cy="6650966"/>
          </a:xfrm>
        </p:spPr>
        <p:txBody>
          <a:bodyPr>
            <a:noAutofit/>
          </a:bodyPr>
          <a:lstStyle/>
          <a:p>
            <a:pPr marL="0" indent="0">
              <a:buNone/>
            </a:pPr>
            <a:r>
              <a:rPr lang="en-US" sz="3600" dirty="0"/>
              <a:t>Gal 6[12]</a:t>
            </a:r>
            <a:r>
              <a:rPr lang="en-US" sz="3600" b="0" i="0" dirty="0">
                <a:solidFill>
                  <a:srgbClr val="01103A"/>
                </a:solidFill>
                <a:effectLst/>
              </a:rPr>
              <a:t> Those who desire to make a good showing in the flesh try to compel you to be circumcised, simply so that they will not be persecuted for the cross of Christ. [13] For those who are circumcised do not even keep the Law themselves, but they desire to have you circumcised so that they may boast in your flesh. [14] But may it never be that I would boast, except in the cross of our Lord Jesus Christ, through which the world has been crucified to me, and I to the world. [15] For neither is circumcision anything, nor uncircumcision, but a new creation. [16] And those who will walk by this rule, peace and mercy be upon them, and upon the Israel of God. [17] From now on let no one cause trouble for me, for I bear on my body the brand-marks of Jesus. </a:t>
            </a:r>
            <a:endParaRPr lang="en-US" sz="3600" dirty="0"/>
          </a:p>
        </p:txBody>
      </p:sp>
    </p:spTree>
    <p:extLst>
      <p:ext uri="{BB962C8B-B14F-4D97-AF65-F5344CB8AC3E}">
        <p14:creationId xmlns:p14="http://schemas.microsoft.com/office/powerpoint/2010/main" val="860742853"/>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E0DF7-B216-8E7C-3328-2934C21E62E7}"/>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BCE817B-44D6-92DE-051F-BDE614B17776}"/>
              </a:ext>
            </a:extLst>
          </p:cNvPr>
          <p:cNvSpPr>
            <a:spLocks noGrp="1"/>
          </p:cNvSpPr>
          <p:nvPr>
            <p:ph idx="1"/>
          </p:nvPr>
        </p:nvSpPr>
        <p:spPr>
          <a:xfrm>
            <a:off x="1" y="232913"/>
            <a:ext cx="12111486" cy="6521570"/>
          </a:xfrm>
        </p:spPr>
        <p:txBody>
          <a:bodyPr>
            <a:noAutofit/>
          </a:bodyPr>
          <a:lstStyle/>
          <a:p>
            <a:pPr marL="0" indent="0">
              <a:buNone/>
            </a:pPr>
            <a:r>
              <a:rPr lang="en-US" sz="3600" dirty="0"/>
              <a:t>Gal 6[12]</a:t>
            </a:r>
            <a:r>
              <a:rPr lang="en-US" sz="3600" b="0" i="0" dirty="0">
                <a:solidFill>
                  <a:srgbClr val="01103A"/>
                </a:solidFill>
                <a:effectLst/>
              </a:rPr>
              <a:t> Those who desire to make a good showing in the flesh try to compel you to be circumcised, simply so that they will not be persecuted for the cross of Christ. [13] For those who are circumcised do not even keep the Law themselves, but they desire to have you circumcised so that they may boast in your flesh. </a:t>
            </a:r>
          </a:p>
          <a:p>
            <a:pPr marL="0" indent="0">
              <a:buNone/>
            </a:pPr>
            <a:r>
              <a:rPr lang="en-US" sz="3600" dirty="0"/>
              <a:t>The teachers you have now do not seek the glory of Christ and the salvation of your souls, but only their own glory. They avoid the Cross. They do not understand what they teach. These three counts against the false apostles are of so serious a nature that no Christian could have fellowship with them. Luther</a:t>
            </a:r>
          </a:p>
        </p:txBody>
      </p:sp>
    </p:spTree>
    <p:extLst>
      <p:ext uri="{BB962C8B-B14F-4D97-AF65-F5344CB8AC3E}">
        <p14:creationId xmlns:p14="http://schemas.microsoft.com/office/powerpoint/2010/main" val="17161350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AB920-59B6-CBD2-960D-E77829BC8CA6}"/>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C6D139A-98AF-F4AA-B487-AFCEA2883B4E}"/>
              </a:ext>
            </a:extLst>
          </p:cNvPr>
          <p:cNvSpPr>
            <a:spLocks noGrp="1"/>
          </p:cNvSpPr>
          <p:nvPr>
            <p:ph idx="1"/>
          </p:nvPr>
        </p:nvSpPr>
        <p:spPr>
          <a:xfrm>
            <a:off x="388189" y="77638"/>
            <a:ext cx="11291977" cy="6625087"/>
          </a:xfrm>
        </p:spPr>
        <p:txBody>
          <a:bodyPr>
            <a:noAutofit/>
          </a:bodyPr>
          <a:lstStyle/>
          <a:p>
            <a:pPr marL="0" indent="0">
              <a:buNone/>
            </a:pPr>
            <a:r>
              <a:rPr lang="en-US" sz="4400" dirty="0"/>
              <a:t>“Paul justly calls it the evil or wicked world, for when the world is at its best the world is at its worst. The grossest vices are small faults in comparison with the wisdom and righteousness of the world. These prevent men from accepting the Gospel of the righteousness of Christ. The white devil of spiritual sin is far more dangerous than the black devil of carnal sin because the wiser, the better men are without Christ, the more they are likely to ignore and oppose the Gospel.” Luther, p12</a:t>
            </a:r>
          </a:p>
        </p:txBody>
      </p:sp>
    </p:spTree>
    <p:extLst>
      <p:ext uri="{BB962C8B-B14F-4D97-AF65-F5344CB8AC3E}">
        <p14:creationId xmlns:p14="http://schemas.microsoft.com/office/powerpoint/2010/main" val="1391441837"/>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53BF70-EEAF-ACFE-6402-F97DE0977C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2BB696-B1EC-CFA0-1276-4C351293AFAB}"/>
              </a:ext>
            </a:extLst>
          </p:cNvPr>
          <p:cNvSpPr>
            <a:spLocks noGrp="1"/>
          </p:cNvSpPr>
          <p:nvPr>
            <p:ph type="title"/>
          </p:nvPr>
        </p:nvSpPr>
        <p:spPr>
          <a:xfrm>
            <a:off x="838200" y="365125"/>
            <a:ext cx="10515600" cy="419879"/>
          </a:xfrm>
        </p:spPr>
        <p:txBody>
          <a:bodyPr>
            <a:normAutofit fontScale="90000"/>
          </a:bodyPr>
          <a:lstStyle/>
          <a:p>
            <a:r>
              <a:rPr lang="en-US" dirty="0"/>
              <a:t>			</a:t>
            </a:r>
            <a:r>
              <a:rPr lang="en-US" sz="4000" b="1" dirty="0"/>
              <a:t>Galatians Summary</a:t>
            </a:r>
          </a:p>
        </p:txBody>
      </p:sp>
      <p:sp>
        <p:nvSpPr>
          <p:cNvPr id="3" name="Content Placeholder 2">
            <a:extLst>
              <a:ext uri="{FF2B5EF4-FFF2-40B4-BE49-F238E27FC236}">
                <a16:creationId xmlns:a16="http://schemas.microsoft.com/office/drawing/2014/main" id="{395BBF85-6CE1-F9C5-F5C2-508E476DB8F9}"/>
              </a:ext>
            </a:extLst>
          </p:cNvPr>
          <p:cNvSpPr>
            <a:spLocks noGrp="1"/>
          </p:cNvSpPr>
          <p:nvPr>
            <p:ph idx="1"/>
          </p:nvPr>
        </p:nvSpPr>
        <p:spPr>
          <a:xfrm>
            <a:off x="224287" y="888521"/>
            <a:ext cx="11516264" cy="5288442"/>
          </a:xfrm>
        </p:spPr>
        <p:txBody>
          <a:bodyPr>
            <a:noAutofit/>
          </a:bodyPr>
          <a:lstStyle/>
          <a:p>
            <a:r>
              <a:rPr lang="en-US" sz="3600" dirty="0"/>
              <a:t>Our spiritual </a:t>
            </a:r>
            <a:r>
              <a:rPr lang="en-US" sz="3600" u="sng" dirty="0"/>
              <a:t>authority</a:t>
            </a:r>
            <a:r>
              <a:rPr lang="en-US" sz="3600" dirty="0"/>
              <a:t> comes from Jesus Christ through the writings of His apostles (Gal 1-2), for every generation.</a:t>
            </a:r>
          </a:p>
          <a:p>
            <a:r>
              <a:rPr lang="en-US" sz="3600" dirty="0"/>
              <a:t>Our </a:t>
            </a:r>
            <a:r>
              <a:rPr lang="en-US" sz="3600" u="sng" dirty="0"/>
              <a:t>salvation</a:t>
            </a:r>
            <a:r>
              <a:rPr lang="en-US" sz="3600" dirty="0"/>
              <a:t> comes through Jesus Christ and His cross apart from any works of our own (Gal 3-4).</a:t>
            </a:r>
          </a:p>
          <a:p>
            <a:r>
              <a:rPr lang="en-US" sz="3600" dirty="0"/>
              <a:t>Our </a:t>
            </a:r>
            <a:r>
              <a:rPr lang="en-US" sz="3600" u="sng" dirty="0"/>
              <a:t>holiness</a:t>
            </a:r>
            <a:r>
              <a:rPr lang="en-US" sz="3600" dirty="0"/>
              <a:t> originates in Jesus Christ and the gift of His Spirit to guide and nurture our sanctification (Gal 5-6).</a:t>
            </a:r>
          </a:p>
          <a:p>
            <a:pPr marL="0" indent="0">
              <a:buNone/>
            </a:pPr>
            <a:r>
              <a:rPr lang="en-US" sz="3600" b="0" i="0" dirty="0">
                <a:solidFill>
                  <a:srgbClr val="01103A"/>
                </a:solidFill>
                <a:effectLst/>
              </a:rPr>
              <a:t>“I am the vine, you are the branches; he who abides in Me and I in him, he bears much fruit, for apart from Me you can do nothing (John 15[5]).</a:t>
            </a:r>
            <a:endParaRPr lang="en-US" sz="3600" dirty="0"/>
          </a:p>
        </p:txBody>
      </p:sp>
    </p:spTree>
    <p:extLst>
      <p:ext uri="{BB962C8B-B14F-4D97-AF65-F5344CB8AC3E}">
        <p14:creationId xmlns:p14="http://schemas.microsoft.com/office/powerpoint/2010/main" val="2462707718"/>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E54FE2-89C0-EAAA-4C68-CB5B720768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5A5F76-C3D5-A6FC-F217-B4FFB34E692A}"/>
              </a:ext>
            </a:extLst>
          </p:cNvPr>
          <p:cNvSpPr>
            <a:spLocks noGrp="1"/>
          </p:cNvSpPr>
          <p:nvPr>
            <p:ph type="title"/>
          </p:nvPr>
        </p:nvSpPr>
        <p:spPr>
          <a:xfrm>
            <a:off x="838200" y="365125"/>
            <a:ext cx="10515600" cy="8344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3A03D98-63FB-3FA7-B1DB-9DBFA351D738}"/>
              </a:ext>
            </a:extLst>
          </p:cNvPr>
          <p:cNvSpPr>
            <a:spLocks noGrp="1"/>
          </p:cNvSpPr>
          <p:nvPr>
            <p:ph idx="1"/>
          </p:nvPr>
        </p:nvSpPr>
        <p:spPr>
          <a:xfrm>
            <a:off x="0" y="0"/>
            <a:ext cx="12192000" cy="6858000"/>
          </a:xfrm>
        </p:spPr>
        <p:txBody>
          <a:bodyPr>
            <a:noAutofit/>
          </a:bodyPr>
          <a:lstStyle/>
          <a:p>
            <a:pPr marL="0" indent="0">
              <a:buNone/>
            </a:pPr>
            <a:r>
              <a:rPr lang="en-US" sz="4000" dirty="0"/>
              <a:t>St. Augustine observed that “every man is certain of his faith, if he has faith.” This the Romanists deny. “God forbid,” they exclaim piously, “that I should ever be so arrogant as to think that I stand in grace, that I am holy, or that I have the Holy Ghost.” </a:t>
            </a:r>
          </a:p>
          <a:p>
            <a:pPr marL="0" indent="0">
              <a:buNone/>
            </a:pPr>
            <a:r>
              <a:rPr lang="en-US" sz="4000" dirty="0"/>
              <a:t>We ought to feel sure that we stand in the grace of God, not in view of our own worthiness, but through the good services of Christ. This inner assurance of the grace of God is accompanied by outward indications such as gladly to hear, preach, praise, and to confess Christ, to do one’s duty in the station in which God has placed us, to aid the needy, and to comfort the sorrowing. Luther, p176</a:t>
            </a:r>
          </a:p>
        </p:txBody>
      </p:sp>
    </p:spTree>
    <p:extLst>
      <p:ext uri="{BB962C8B-B14F-4D97-AF65-F5344CB8AC3E}">
        <p14:creationId xmlns:p14="http://schemas.microsoft.com/office/powerpoint/2010/main" val="4104436923"/>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92B526-28F6-68F7-AA93-9A4DDF81F7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09FCD8-D9AC-BF4A-448E-99E98D4FF91A}"/>
              </a:ext>
            </a:extLst>
          </p:cNvPr>
          <p:cNvSpPr>
            <a:spLocks noGrp="1"/>
          </p:cNvSpPr>
          <p:nvPr>
            <p:ph type="title"/>
          </p:nvPr>
        </p:nvSpPr>
        <p:spPr>
          <a:xfrm flipV="1">
            <a:off x="838200" y="319178"/>
            <a:ext cx="10515600" cy="4594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CD39F37-D16B-F19B-AC32-6B177F4A2642}"/>
              </a:ext>
            </a:extLst>
          </p:cNvPr>
          <p:cNvSpPr>
            <a:spLocks noGrp="1"/>
          </p:cNvSpPr>
          <p:nvPr>
            <p:ph idx="1"/>
          </p:nvPr>
        </p:nvSpPr>
        <p:spPr>
          <a:xfrm>
            <a:off x="838200" y="1311215"/>
            <a:ext cx="10515600" cy="4865748"/>
          </a:xfrm>
        </p:spPr>
        <p:txBody>
          <a:bodyPr>
            <a:normAutofit/>
          </a:bodyPr>
          <a:lstStyle/>
          <a:p>
            <a:pPr marL="0" indent="0">
              <a:buNone/>
            </a:pPr>
            <a:r>
              <a:rPr lang="en-US" sz="3600" dirty="0"/>
              <a:t>Our conscience must he trained to fall back on the freedom purchased for us by Christ. Though the fears of the Law, the terrors of sin, the horror of death assail us occasionally, we know that these feelings shall not endure, because the prophet quotes God as saying: “In a little wrath I hid my face from thee for a moment: but with everlasting kindness will I have mercy on thee” (Isa. 54:8). Luther</a:t>
            </a:r>
          </a:p>
        </p:txBody>
      </p:sp>
    </p:spTree>
    <p:extLst>
      <p:ext uri="{BB962C8B-B14F-4D97-AF65-F5344CB8AC3E}">
        <p14:creationId xmlns:p14="http://schemas.microsoft.com/office/powerpoint/2010/main" val="1127039475"/>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0B78B-0D81-22A4-7939-DCCF35E88BDD}"/>
              </a:ext>
            </a:extLst>
          </p:cNvPr>
          <p:cNvSpPr>
            <a:spLocks noGrp="1"/>
          </p:cNvSpPr>
          <p:nvPr>
            <p:ph type="title"/>
          </p:nvPr>
        </p:nvSpPr>
        <p:spPr>
          <a:xfrm>
            <a:off x="838200" y="365126"/>
            <a:ext cx="10515600" cy="51540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98FB356-4F35-09EE-B75D-90A77E90A32B}"/>
              </a:ext>
            </a:extLst>
          </p:cNvPr>
          <p:cNvSpPr>
            <a:spLocks noGrp="1"/>
          </p:cNvSpPr>
          <p:nvPr>
            <p:ph idx="1"/>
          </p:nvPr>
        </p:nvSpPr>
        <p:spPr>
          <a:xfrm>
            <a:off x="838200" y="880534"/>
            <a:ext cx="10515600" cy="5296429"/>
          </a:xfrm>
        </p:spPr>
        <p:txBody>
          <a:bodyPr>
            <a:normAutofit/>
          </a:bodyPr>
          <a:lstStyle/>
          <a:p>
            <a:pPr marL="0" indent="0">
              <a:buNone/>
            </a:pPr>
            <a:r>
              <a:rPr lang="en-US" sz="3600" dirty="0"/>
              <a:t>1 Tim 3[16]</a:t>
            </a:r>
            <a:r>
              <a:rPr lang="en-US" sz="3600" b="0" i="0" dirty="0">
                <a:solidFill>
                  <a:srgbClr val="01103A"/>
                </a:solidFill>
                <a:effectLst/>
              </a:rPr>
              <a:t> Great indeed, we confess, is the mystery of godliness:</a:t>
            </a:r>
            <a:br>
              <a:rPr lang="en-US" sz="3600" dirty="0"/>
            </a:br>
            <a:r>
              <a:rPr lang="en-US" sz="3600" dirty="0"/>
              <a:t>	</a:t>
            </a:r>
            <a:r>
              <a:rPr lang="en-US" sz="3600" b="0" i="0" dirty="0">
                <a:solidFill>
                  <a:srgbClr val="01103A"/>
                </a:solidFill>
                <a:effectLst/>
              </a:rPr>
              <a:t>He was manifested in the flesh,</a:t>
            </a:r>
            <a:br>
              <a:rPr lang="en-US" sz="3600" dirty="0"/>
            </a:br>
            <a:r>
              <a:rPr lang="en-US" sz="3600" dirty="0"/>
              <a:t>	</a:t>
            </a:r>
            <a:r>
              <a:rPr lang="en-US" sz="3600" b="0" i="0" dirty="0">
                <a:solidFill>
                  <a:srgbClr val="01103A"/>
                </a:solidFill>
                <a:effectLst/>
              </a:rPr>
              <a:t>vindicated by the Spirit,</a:t>
            </a:r>
            <a:br>
              <a:rPr lang="en-US" sz="3600" dirty="0"/>
            </a:br>
            <a:r>
              <a:rPr lang="en-US" sz="3600" dirty="0"/>
              <a:t>	</a:t>
            </a:r>
            <a:r>
              <a:rPr lang="en-US" sz="3600" b="0" i="0" dirty="0">
                <a:solidFill>
                  <a:srgbClr val="01103A"/>
                </a:solidFill>
                <a:effectLst/>
              </a:rPr>
              <a:t>seen by angels,</a:t>
            </a:r>
            <a:br>
              <a:rPr lang="en-US" sz="3600" dirty="0"/>
            </a:br>
            <a:r>
              <a:rPr lang="en-US" sz="3600" dirty="0"/>
              <a:t>	</a:t>
            </a:r>
            <a:r>
              <a:rPr lang="en-US" sz="3600" b="0" i="0" dirty="0">
                <a:solidFill>
                  <a:srgbClr val="01103A"/>
                </a:solidFill>
                <a:effectLst/>
              </a:rPr>
              <a:t>proclaimed among the nations,</a:t>
            </a:r>
            <a:br>
              <a:rPr lang="en-US" sz="3600" dirty="0"/>
            </a:br>
            <a:r>
              <a:rPr lang="en-US" sz="3600" dirty="0"/>
              <a:t>	</a:t>
            </a:r>
            <a:r>
              <a:rPr lang="en-US" sz="3600" b="0" i="0" dirty="0">
                <a:solidFill>
                  <a:srgbClr val="01103A"/>
                </a:solidFill>
                <a:effectLst/>
              </a:rPr>
              <a:t>believed on in the world,</a:t>
            </a:r>
            <a:br>
              <a:rPr lang="en-US" sz="3600" dirty="0"/>
            </a:br>
            <a:r>
              <a:rPr lang="en-US" sz="3600" dirty="0"/>
              <a:t>	</a:t>
            </a:r>
            <a:r>
              <a:rPr lang="en-US" sz="3600" b="0" i="0" dirty="0">
                <a:solidFill>
                  <a:srgbClr val="01103A"/>
                </a:solidFill>
                <a:effectLst/>
              </a:rPr>
              <a:t>taken up in glory.</a:t>
            </a:r>
            <a:endParaRPr lang="en-US" sz="3600" dirty="0"/>
          </a:p>
        </p:txBody>
      </p:sp>
    </p:spTree>
    <p:extLst>
      <p:ext uri="{BB962C8B-B14F-4D97-AF65-F5344CB8AC3E}">
        <p14:creationId xmlns:p14="http://schemas.microsoft.com/office/powerpoint/2010/main" val="4248446782"/>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838E5D-EBF4-FA3B-4EA8-DE7D7EDFBD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8E2266-49EA-EE0F-07E9-7B716EE49284}"/>
              </a:ext>
            </a:extLst>
          </p:cNvPr>
          <p:cNvSpPr>
            <a:spLocks noGrp="1"/>
          </p:cNvSpPr>
          <p:nvPr>
            <p:ph type="title"/>
          </p:nvPr>
        </p:nvSpPr>
        <p:spPr>
          <a:xfrm>
            <a:off x="838200" y="365126"/>
            <a:ext cx="10515600" cy="644166"/>
          </a:xfrm>
        </p:spPr>
        <p:txBody>
          <a:bodyPr>
            <a:normAutofit/>
          </a:bodyPr>
          <a:lstStyle/>
          <a:p>
            <a:r>
              <a:rPr lang="en-US" sz="3600" b="1" dirty="0"/>
              <a:t>		The Grace of Common Language</a:t>
            </a:r>
          </a:p>
        </p:txBody>
      </p:sp>
      <p:sp>
        <p:nvSpPr>
          <p:cNvPr id="3" name="Content Placeholder 2">
            <a:extLst>
              <a:ext uri="{FF2B5EF4-FFF2-40B4-BE49-F238E27FC236}">
                <a16:creationId xmlns:a16="http://schemas.microsoft.com/office/drawing/2014/main" id="{B80CA266-CED1-E059-90FB-654D31DE8213}"/>
              </a:ext>
            </a:extLst>
          </p:cNvPr>
          <p:cNvSpPr>
            <a:spLocks noGrp="1"/>
          </p:cNvSpPr>
          <p:nvPr>
            <p:ph idx="1"/>
          </p:nvPr>
        </p:nvSpPr>
        <p:spPr>
          <a:xfrm>
            <a:off x="838200" y="1164566"/>
            <a:ext cx="10515600" cy="5012397"/>
          </a:xfrm>
        </p:spPr>
        <p:txBody>
          <a:bodyPr/>
          <a:lstStyle/>
          <a:p>
            <a:pPr marL="0" indent="0">
              <a:buNone/>
            </a:pPr>
            <a:r>
              <a:rPr lang="en-US" sz="3600" b="0" i="0" dirty="0">
                <a:solidFill>
                  <a:srgbClr val="01103A"/>
                </a:solidFill>
                <a:effectLst/>
              </a:rPr>
              <a:t>Gal 6[18] The grace of our Lord Jesus Christ be with your spirit, brethren. Amen.</a:t>
            </a:r>
          </a:p>
          <a:p>
            <a:pPr algn="l">
              <a:buFont typeface="Arial" panose="020B0604020202020204" pitchFamily="34" charset="0"/>
              <a:buChar char="•"/>
            </a:pPr>
            <a:r>
              <a:rPr lang="en-US" sz="3600" b="1" i="0" dirty="0">
                <a:solidFill>
                  <a:srgbClr val="131313"/>
                </a:solidFill>
                <a:effectLst/>
              </a:rPr>
              <a:t>God be </a:t>
            </a:r>
            <a:r>
              <a:rPr lang="en-US" sz="3600" b="1" i="0" dirty="0" err="1">
                <a:solidFill>
                  <a:srgbClr val="131313"/>
                </a:solidFill>
                <a:effectLst/>
              </a:rPr>
              <a:t>wy</a:t>
            </a:r>
            <a:r>
              <a:rPr lang="en-US" sz="3600" b="1" i="0" dirty="0">
                <a:solidFill>
                  <a:srgbClr val="131313"/>
                </a:solidFill>
                <a:effectLst/>
              </a:rPr>
              <a:t> you</a:t>
            </a:r>
            <a:r>
              <a:rPr lang="en-US" sz="3600" b="0" i="0" dirty="0">
                <a:solidFill>
                  <a:srgbClr val="131313"/>
                </a:solidFill>
                <a:effectLst/>
              </a:rPr>
              <a:t> (Shakespeare, </a:t>
            </a:r>
            <a:r>
              <a:rPr lang="en-US" sz="3600" b="0" i="1" dirty="0">
                <a:solidFill>
                  <a:srgbClr val="131313"/>
                </a:solidFill>
                <a:effectLst/>
              </a:rPr>
              <a:t>Love's </a:t>
            </a:r>
            <a:r>
              <a:rPr lang="en-US" sz="3600" b="0" i="1" dirty="0" err="1">
                <a:solidFill>
                  <a:srgbClr val="131313"/>
                </a:solidFill>
                <a:effectLst/>
              </a:rPr>
              <a:t>Labours</a:t>
            </a:r>
            <a:r>
              <a:rPr lang="en-US" sz="3600" b="0" i="1" dirty="0">
                <a:solidFill>
                  <a:srgbClr val="131313"/>
                </a:solidFill>
                <a:effectLst/>
              </a:rPr>
              <a:t> Lost</a:t>
            </a:r>
            <a:r>
              <a:rPr lang="en-US" sz="3600" b="0" i="0" dirty="0">
                <a:solidFill>
                  <a:srgbClr val="131313"/>
                </a:solidFill>
                <a:effectLst/>
              </a:rPr>
              <a:t>, 1588)</a:t>
            </a:r>
          </a:p>
          <a:p>
            <a:pPr algn="l">
              <a:buFont typeface="Arial" panose="020B0604020202020204" pitchFamily="34" charset="0"/>
              <a:buChar char="•"/>
            </a:pPr>
            <a:r>
              <a:rPr lang="en-US" sz="3600" b="1" i="0" dirty="0">
                <a:solidFill>
                  <a:srgbClr val="131313"/>
                </a:solidFill>
                <a:effectLst/>
              </a:rPr>
              <a:t>God buy' ye</a:t>
            </a:r>
            <a:r>
              <a:rPr lang="en-US" sz="3600" b="0" i="0" dirty="0">
                <a:solidFill>
                  <a:srgbClr val="131313"/>
                </a:solidFill>
                <a:effectLst/>
              </a:rPr>
              <a:t> (Shakespeare, </a:t>
            </a:r>
            <a:r>
              <a:rPr lang="en-US" sz="3600" b="0" i="1" dirty="0">
                <a:solidFill>
                  <a:srgbClr val="131313"/>
                </a:solidFill>
                <a:effectLst/>
              </a:rPr>
              <a:t>Hamlet</a:t>
            </a:r>
            <a:r>
              <a:rPr lang="en-US" sz="3600" b="0" i="0" dirty="0">
                <a:solidFill>
                  <a:srgbClr val="131313"/>
                </a:solidFill>
                <a:effectLst/>
              </a:rPr>
              <a:t>, 1602 quarto)</a:t>
            </a:r>
          </a:p>
          <a:p>
            <a:pPr algn="l">
              <a:buFont typeface="Arial" panose="020B0604020202020204" pitchFamily="34" charset="0"/>
              <a:buChar char="•"/>
            </a:pPr>
            <a:r>
              <a:rPr lang="en-US" sz="3600" b="1" i="0" dirty="0">
                <a:solidFill>
                  <a:srgbClr val="131313"/>
                </a:solidFill>
                <a:effectLst/>
              </a:rPr>
              <a:t>Good </a:t>
            </a:r>
            <a:r>
              <a:rPr lang="en-US" sz="3600" b="1" i="0" dirty="0" err="1">
                <a:solidFill>
                  <a:srgbClr val="131313"/>
                </a:solidFill>
                <a:effectLst/>
              </a:rPr>
              <a:t>bwi't'ye</a:t>
            </a:r>
            <a:r>
              <a:rPr lang="en-US" sz="3600" b="0" i="0" dirty="0">
                <a:solidFill>
                  <a:srgbClr val="131313"/>
                </a:solidFill>
                <a:effectLst/>
              </a:rPr>
              <a:t> (1707)</a:t>
            </a:r>
          </a:p>
          <a:p>
            <a:pPr algn="l">
              <a:buFont typeface="Arial" panose="020B0604020202020204" pitchFamily="34" charset="0"/>
              <a:buChar char="•"/>
            </a:pPr>
            <a:r>
              <a:rPr lang="en-US" sz="3600" b="1" i="0" dirty="0">
                <a:solidFill>
                  <a:srgbClr val="131313"/>
                </a:solidFill>
                <a:effectLst/>
              </a:rPr>
              <a:t>Good B w' 'y!</a:t>
            </a:r>
            <a:r>
              <a:rPr lang="en-US" sz="3600" b="0" i="0" dirty="0">
                <a:solidFill>
                  <a:srgbClr val="131313"/>
                </a:solidFill>
                <a:effectLst/>
              </a:rPr>
              <a:t> (1719)</a:t>
            </a:r>
          </a:p>
          <a:p>
            <a:endParaRPr lang="en-US" dirty="0"/>
          </a:p>
        </p:txBody>
      </p:sp>
    </p:spTree>
    <p:extLst>
      <p:ext uri="{BB962C8B-B14F-4D97-AF65-F5344CB8AC3E}">
        <p14:creationId xmlns:p14="http://schemas.microsoft.com/office/powerpoint/2010/main" val="10343508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F1FDF-68A8-DCCB-583B-2AD7974A64EE}"/>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53C35DE8-7C0E-6FB3-E413-7088761889DA}"/>
              </a:ext>
            </a:extLst>
          </p:cNvPr>
          <p:cNvSpPr>
            <a:spLocks noGrp="1"/>
          </p:cNvSpPr>
          <p:nvPr>
            <p:ph idx="1"/>
          </p:nvPr>
        </p:nvSpPr>
        <p:spPr>
          <a:xfrm>
            <a:off x="838200" y="365125"/>
            <a:ext cx="10515600" cy="5811838"/>
          </a:xfrm>
        </p:spPr>
        <p:txBody>
          <a:bodyPr/>
          <a:lstStyle/>
          <a:p>
            <a:pPr marL="0" indent="0">
              <a:buNone/>
            </a:pPr>
            <a:endParaRPr lang="en-US" dirty="0"/>
          </a:p>
          <a:p>
            <a:pPr marL="0" indent="0">
              <a:buNone/>
            </a:pPr>
            <a:endParaRPr lang="en-US" dirty="0"/>
          </a:p>
          <a:p>
            <a:pPr marL="0" indent="0">
              <a:buNone/>
            </a:pPr>
            <a:r>
              <a:rPr lang="en-US" dirty="0"/>
              <a:t>				</a:t>
            </a:r>
            <a:r>
              <a:rPr lang="en-US" sz="4400" dirty="0"/>
              <a:t>RVL Study</a:t>
            </a:r>
          </a:p>
          <a:p>
            <a:pPr marL="0" indent="0">
              <a:buNone/>
            </a:pPr>
            <a:r>
              <a:rPr lang="en-US" sz="4400" dirty="0"/>
              <a:t>				The Stone</a:t>
            </a:r>
          </a:p>
          <a:p>
            <a:pPr marL="0" indent="0">
              <a:buNone/>
            </a:pPr>
            <a:r>
              <a:rPr lang="en-US" sz="4400" dirty="0"/>
              <a:t>				Episode 6</a:t>
            </a:r>
          </a:p>
        </p:txBody>
      </p:sp>
    </p:spTree>
    <p:extLst>
      <p:ext uri="{BB962C8B-B14F-4D97-AF65-F5344CB8AC3E}">
        <p14:creationId xmlns:p14="http://schemas.microsoft.com/office/powerpoint/2010/main" val="990602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89983-1CD9-2A33-E601-CECC1191A31D}"/>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FE4DAC9-D06F-D35E-0403-67C2C278FD0F}"/>
              </a:ext>
            </a:extLst>
          </p:cNvPr>
          <p:cNvSpPr>
            <a:spLocks noGrp="1"/>
          </p:cNvSpPr>
          <p:nvPr>
            <p:ph idx="1"/>
          </p:nvPr>
        </p:nvSpPr>
        <p:spPr>
          <a:xfrm>
            <a:off x="838200" y="410844"/>
            <a:ext cx="10515600" cy="5766119"/>
          </a:xfrm>
        </p:spPr>
        <p:txBody>
          <a:bodyPr/>
          <a:lstStyle/>
          <a:p>
            <a:endParaRPr lang="en-US" sz="4000" dirty="0"/>
          </a:p>
          <a:p>
            <a:r>
              <a:rPr lang="en-US" sz="4000" dirty="0"/>
              <a:t>Origin of Paul’s Theology</a:t>
            </a:r>
          </a:p>
          <a:p>
            <a:r>
              <a:rPr lang="en-US" sz="4000" dirty="0"/>
              <a:t>Direct Call From Jesus Christ to Apostleship</a:t>
            </a:r>
          </a:p>
          <a:p>
            <a:r>
              <a:rPr lang="en-US" sz="4000" dirty="0"/>
              <a:t>Synopsis of the Message Preached</a:t>
            </a:r>
          </a:p>
          <a:p>
            <a:r>
              <a:rPr lang="en-US" sz="4000" dirty="0"/>
              <a:t>Urgent Warning Against False Brothers</a:t>
            </a:r>
          </a:p>
          <a:p>
            <a:r>
              <a:rPr lang="en-US" sz="4000" dirty="0"/>
              <a:t>Differentiating the True From the False Gospel</a:t>
            </a:r>
          </a:p>
          <a:p>
            <a:r>
              <a:rPr lang="en-US" sz="4000" dirty="0"/>
              <a:t>Personal Identification With the Work of Christ</a:t>
            </a:r>
          </a:p>
          <a:p>
            <a:pPr marL="0" indent="0">
              <a:buNone/>
            </a:pPr>
            <a:endParaRPr lang="en-US" dirty="0"/>
          </a:p>
        </p:txBody>
      </p:sp>
    </p:spTree>
    <p:extLst>
      <p:ext uri="{BB962C8B-B14F-4D97-AF65-F5344CB8AC3E}">
        <p14:creationId xmlns:p14="http://schemas.microsoft.com/office/powerpoint/2010/main" val="17436726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D4A59-CA0E-AC69-93A4-96245CFDF243}"/>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41120CF-4342-A5D0-EE63-78044E771375}"/>
              </a:ext>
            </a:extLst>
          </p:cNvPr>
          <p:cNvSpPr>
            <a:spLocks noGrp="1"/>
          </p:cNvSpPr>
          <p:nvPr>
            <p:ph idx="1"/>
          </p:nvPr>
        </p:nvSpPr>
        <p:spPr>
          <a:xfrm>
            <a:off x="284671" y="365125"/>
            <a:ext cx="11542144" cy="5811838"/>
          </a:xfrm>
        </p:spPr>
        <p:txBody>
          <a:bodyPr>
            <a:noAutofit/>
          </a:bodyPr>
          <a:lstStyle/>
          <a:p>
            <a:pPr marL="0" indent="0">
              <a:buNone/>
            </a:pPr>
            <a:r>
              <a:rPr lang="en-US" sz="4000" dirty="0"/>
              <a:t>“St. Paul wrote this epistle because, after his departure from the Galatian churches, Jewish-Christian fanatics moved in, who perverted Paul’s Gospel of man’s free justification by faith in Christ Jesus. The world bears the Gospel a grudge because the Gospel condemns the religious wisdom of the world. Jealous for its own religious views, the world in turn charges the Gospel with being a subversive and licentious doctrine, offensive to God and man, a doctrine to be persecuted as the worst plague on earth.” Luther, p5</a:t>
            </a:r>
          </a:p>
        </p:txBody>
      </p:sp>
    </p:spTree>
    <p:extLst>
      <p:ext uri="{BB962C8B-B14F-4D97-AF65-F5344CB8AC3E}">
        <p14:creationId xmlns:p14="http://schemas.microsoft.com/office/powerpoint/2010/main" val="21967866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605D8-9F84-D9FE-2772-9199351D445B}"/>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CC715B2-5F31-0A39-2B11-768771850FCD}"/>
              </a:ext>
            </a:extLst>
          </p:cNvPr>
          <p:cNvSpPr>
            <a:spLocks noGrp="1"/>
          </p:cNvSpPr>
          <p:nvPr>
            <p:ph idx="1"/>
          </p:nvPr>
        </p:nvSpPr>
        <p:spPr>
          <a:xfrm>
            <a:off x="241541" y="520172"/>
            <a:ext cx="11628406" cy="5656791"/>
          </a:xfrm>
        </p:spPr>
        <p:txBody>
          <a:bodyPr>
            <a:normAutofit/>
          </a:bodyPr>
          <a:lstStyle/>
          <a:p>
            <a:pPr marL="0" indent="0">
              <a:buNone/>
            </a:pPr>
            <a:r>
              <a:rPr lang="en-US" sz="4400" dirty="0"/>
              <a:t>	Is Christianity a Religion? Explain</a:t>
            </a:r>
          </a:p>
          <a:p>
            <a:pPr marL="0" indent="0">
              <a:buNone/>
            </a:pPr>
            <a:endParaRPr lang="en-US" sz="4400" dirty="0"/>
          </a:p>
          <a:p>
            <a:pPr marL="0" indent="0">
              <a:buNone/>
            </a:pPr>
            <a:r>
              <a:rPr lang="en-US" sz="4400" dirty="0"/>
              <a:t>“Wherever God erects a house of prayer,</a:t>
            </a:r>
          </a:p>
          <a:p>
            <a:pPr marL="0" indent="0">
              <a:buNone/>
            </a:pPr>
            <a:r>
              <a:rPr lang="en-US" sz="4400" dirty="0"/>
              <a:t>The devil always builds a chapel there;</a:t>
            </a:r>
          </a:p>
          <a:p>
            <a:pPr marL="0" indent="0">
              <a:buNone/>
            </a:pPr>
            <a:r>
              <a:rPr lang="en-US" sz="4400" dirty="0"/>
              <a:t>And ‘twill be found, upon examination,</a:t>
            </a:r>
          </a:p>
          <a:p>
            <a:pPr marL="0" indent="0">
              <a:buNone/>
            </a:pPr>
            <a:r>
              <a:rPr lang="en-US" sz="4400" dirty="0"/>
              <a:t>The latter has the largest congregation.”</a:t>
            </a:r>
          </a:p>
          <a:p>
            <a:pPr marL="0" indent="0">
              <a:buNone/>
            </a:pPr>
            <a:r>
              <a:rPr lang="en-US" sz="3600" dirty="0"/>
              <a:t>	Daniel Defoe, </a:t>
            </a:r>
            <a:r>
              <a:rPr lang="en-US" sz="3600" i="1" dirty="0"/>
              <a:t>The True-Born Englishman</a:t>
            </a:r>
          </a:p>
        </p:txBody>
      </p:sp>
    </p:spTree>
    <p:extLst>
      <p:ext uri="{BB962C8B-B14F-4D97-AF65-F5344CB8AC3E}">
        <p14:creationId xmlns:p14="http://schemas.microsoft.com/office/powerpoint/2010/main" val="185496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64B8D-5FA3-6687-A521-B271DC6CF2EB}"/>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1149EAC-45D9-8EDE-A3D2-7ECF3D5103B5}"/>
              </a:ext>
            </a:extLst>
          </p:cNvPr>
          <p:cNvSpPr>
            <a:spLocks noGrp="1"/>
          </p:cNvSpPr>
          <p:nvPr>
            <p:ph idx="1"/>
          </p:nvPr>
        </p:nvSpPr>
        <p:spPr>
          <a:xfrm>
            <a:off x="759125" y="1414732"/>
            <a:ext cx="10594675" cy="4762231"/>
          </a:xfrm>
        </p:spPr>
        <p:txBody>
          <a:bodyPr/>
          <a:lstStyle/>
          <a:p>
            <a:pPr marL="0" indent="0">
              <a:buNone/>
            </a:pPr>
            <a:r>
              <a:rPr lang="en-US" sz="4400" dirty="0"/>
              <a:t>“Subversive and licentious doctrine, offensive to God and man” are strong words. What specifically is the nature of these objections which result in persecution of the Gospel both in Biblical times and </a:t>
            </a:r>
            <a:r>
              <a:rPr lang="en-US" sz="4400"/>
              <a:t>also today?</a:t>
            </a:r>
            <a:endParaRPr lang="en-US" sz="4400" dirty="0"/>
          </a:p>
          <a:p>
            <a:pPr marL="0" indent="0">
              <a:buNone/>
            </a:pPr>
            <a:endParaRPr lang="en-US" dirty="0"/>
          </a:p>
        </p:txBody>
      </p:sp>
    </p:spTree>
    <p:extLst>
      <p:ext uri="{BB962C8B-B14F-4D97-AF65-F5344CB8AC3E}">
        <p14:creationId xmlns:p14="http://schemas.microsoft.com/office/powerpoint/2010/main" val="17604844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B5EC1-6703-6608-5621-4AF6D634F06E}"/>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D27D417-55BA-19A9-80E5-FA4453485E7F}"/>
              </a:ext>
            </a:extLst>
          </p:cNvPr>
          <p:cNvSpPr>
            <a:spLocks noGrp="1"/>
          </p:cNvSpPr>
          <p:nvPr>
            <p:ph idx="1"/>
          </p:nvPr>
        </p:nvSpPr>
        <p:spPr>
          <a:xfrm>
            <a:off x="577970" y="640942"/>
            <a:ext cx="10775830" cy="5536021"/>
          </a:xfrm>
        </p:spPr>
        <p:txBody>
          <a:bodyPr>
            <a:normAutofit/>
          </a:bodyPr>
          <a:lstStyle/>
          <a:p>
            <a:pPr marL="0" indent="0">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Think for a moment how this revelation of Christ’s work would have confronted the Hebrew mind. “We have done these things commanded by Moses for over 1000 years. Are we now to suddenly abandon our detailed system of sacrifice and worship for this new way of thinking? No, Christ may have freed us from offerings for sacrifice but we should still obey the Law of Moses, continuing with circumcision and restriction to certain foods, and abstaining from blood.” </a:t>
            </a:r>
          </a:p>
          <a:p>
            <a:pPr marL="0" indent="0">
              <a:buNone/>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7628313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A2DE2-8977-38F5-519F-14101F49878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564A2CC-E09C-5C16-B694-6959D3E015F8}"/>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7337514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3F839A-DFC6-CE68-23C5-7F07FD1DB6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8C471B-3CC2-1244-3066-05B4C408F77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C22CA0A-D9D5-79C5-1CC4-7FD226B235C9}"/>
              </a:ext>
            </a:extLst>
          </p:cNvPr>
          <p:cNvSpPr>
            <a:spLocks noGrp="1"/>
          </p:cNvSpPr>
          <p:nvPr>
            <p:ph idx="1"/>
          </p:nvPr>
        </p:nvSpPr>
        <p:spPr/>
        <p:txBody>
          <a:bodyPr>
            <a:normAutofit/>
          </a:bodyPr>
          <a:lstStyle/>
          <a:p>
            <a:pPr marL="0" indent="0">
              <a:buNone/>
            </a:pPr>
            <a:r>
              <a:rPr lang="en-US" sz="4800" b="1" dirty="0"/>
              <a:t>				Lesson 2</a:t>
            </a:r>
          </a:p>
        </p:txBody>
      </p:sp>
    </p:spTree>
    <p:extLst>
      <p:ext uri="{BB962C8B-B14F-4D97-AF65-F5344CB8AC3E}">
        <p14:creationId xmlns:p14="http://schemas.microsoft.com/office/powerpoint/2010/main" val="42291704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4DB1B-73D9-63D4-47CA-96BF17EDA804}"/>
              </a:ext>
            </a:extLst>
          </p:cNvPr>
          <p:cNvSpPr>
            <a:spLocks noGrp="1"/>
          </p:cNvSpPr>
          <p:nvPr>
            <p:ph type="title"/>
          </p:nvPr>
        </p:nvSpPr>
        <p:spPr/>
        <p:txBody>
          <a:bodyPr>
            <a:normAutofit/>
          </a:bodyPr>
          <a:lstStyle/>
          <a:p>
            <a:r>
              <a:rPr lang="en-US" sz="4000" b="1" dirty="0"/>
              <a:t>				Galatians 1</a:t>
            </a:r>
          </a:p>
        </p:txBody>
      </p:sp>
      <p:sp>
        <p:nvSpPr>
          <p:cNvPr id="3" name="Content Placeholder 2">
            <a:extLst>
              <a:ext uri="{FF2B5EF4-FFF2-40B4-BE49-F238E27FC236}">
                <a16:creationId xmlns:a16="http://schemas.microsoft.com/office/drawing/2014/main" id="{9A0BD821-CC3C-0F8C-6E83-E2C9C2D0533A}"/>
              </a:ext>
            </a:extLst>
          </p:cNvPr>
          <p:cNvSpPr>
            <a:spLocks noGrp="1"/>
          </p:cNvSpPr>
          <p:nvPr>
            <p:ph idx="1"/>
          </p:nvPr>
        </p:nvSpPr>
        <p:spPr>
          <a:xfrm>
            <a:off x="414068" y="1825625"/>
            <a:ext cx="11309230" cy="4351338"/>
          </a:xfrm>
        </p:spPr>
        <p:txBody>
          <a:bodyPr>
            <a:normAutofit/>
          </a:bodyPr>
          <a:lstStyle/>
          <a:p>
            <a:pPr marL="0" indent="0">
              <a:buNone/>
            </a:pPr>
            <a:r>
              <a:rPr lang="en-US" sz="3600" b="1" dirty="0"/>
              <a:t>Gal 1[1-5] The Uniqueness and Simplicity of the Gospel</a:t>
            </a:r>
          </a:p>
          <a:p>
            <a:pPr marL="0" indent="0">
              <a:buNone/>
            </a:pPr>
            <a:r>
              <a:rPr lang="en-US" sz="3600" dirty="0"/>
              <a:t>Gal 1[6-10] The Unchangeable Nature of the Gospel</a:t>
            </a:r>
          </a:p>
          <a:p>
            <a:pPr marL="0" indent="0">
              <a:buNone/>
            </a:pPr>
            <a:r>
              <a:rPr lang="en-US" sz="3600" dirty="0"/>
              <a:t>Gal 1[11-17] The Unsearchable Power of the Gospel</a:t>
            </a:r>
          </a:p>
          <a:p>
            <a:pPr marL="0" indent="0">
              <a:buNone/>
            </a:pPr>
            <a:r>
              <a:rPr lang="en-US" sz="3600" dirty="0"/>
              <a:t>Gal 1[18-24] The Unifying Effect of the Gospel</a:t>
            </a:r>
          </a:p>
        </p:txBody>
      </p:sp>
    </p:spTree>
    <p:extLst>
      <p:ext uri="{BB962C8B-B14F-4D97-AF65-F5344CB8AC3E}">
        <p14:creationId xmlns:p14="http://schemas.microsoft.com/office/powerpoint/2010/main" val="4267146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6410E1-2BA2-F4BE-7CF3-D0E1B2EAC4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C84614-F6B6-65B2-0218-2F8C7C7AE865}"/>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072C3C0-BDAC-67C9-7BDD-5156DA5B5A6F}"/>
              </a:ext>
            </a:extLst>
          </p:cNvPr>
          <p:cNvSpPr>
            <a:spLocks noGrp="1"/>
          </p:cNvSpPr>
          <p:nvPr>
            <p:ph idx="1"/>
          </p:nvPr>
        </p:nvSpPr>
        <p:spPr>
          <a:xfrm>
            <a:off x="708804" y="319406"/>
            <a:ext cx="10515600" cy="5923530"/>
          </a:xfrm>
        </p:spPr>
        <p:txBody>
          <a:bodyPr>
            <a:normAutofit/>
          </a:bodyPr>
          <a:lstStyle/>
          <a:p>
            <a:pPr marL="0" indent="0">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Gal 1 [1] Paul, an apostle (not sent from men or through the agency of man, but through Jesus Christ and God the Father, who raised Him from the dead) [2] and all the brethren who are with me, to the churches of Galatia: [3] Grace to you and peace from God our Father and the Lord Jesus Christ, [4] who gave Himself for our sins so that He might rescue us from this present evil age, according to the will of our God and Father, [5] to Whom be the glory forevermore. Amen.</a:t>
            </a:r>
          </a:p>
          <a:p>
            <a:endParaRPr lang="en-US" dirty="0"/>
          </a:p>
        </p:txBody>
      </p:sp>
    </p:spTree>
    <p:extLst>
      <p:ext uri="{BB962C8B-B14F-4D97-AF65-F5344CB8AC3E}">
        <p14:creationId xmlns:p14="http://schemas.microsoft.com/office/powerpoint/2010/main" val="20547969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94BDC-D391-7074-4BE9-0FC196641051}"/>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4B46326-80F4-C7A4-2367-F733151CC88D}"/>
              </a:ext>
            </a:extLst>
          </p:cNvPr>
          <p:cNvSpPr>
            <a:spLocks noGrp="1"/>
          </p:cNvSpPr>
          <p:nvPr>
            <p:ph idx="1"/>
          </p:nvPr>
        </p:nvSpPr>
        <p:spPr>
          <a:xfrm>
            <a:off x="750498" y="992037"/>
            <a:ext cx="10603302" cy="5184925"/>
          </a:xfrm>
        </p:spPr>
        <p:txBody>
          <a:bodyPr>
            <a:normAutofit/>
          </a:bodyPr>
          <a:lstStyle/>
          <a:p>
            <a:pPr marL="0" indent="0">
              <a:buNone/>
            </a:pPr>
            <a:endParaRPr lang="en-US" sz="4400" dirty="0"/>
          </a:p>
          <a:p>
            <a:pPr marL="0" indent="0">
              <a:buNone/>
            </a:pPr>
            <a:r>
              <a:rPr lang="en-US" sz="4400" dirty="0"/>
              <a:t>After greeting his readers, in every other Epistle Paul goes on to pray for them or to praise and thank God. </a:t>
            </a:r>
          </a:p>
        </p:txBody>
      </p:sp>
    </p:spTree>
    <p:extLst>
      <p:ext uri="{BB962C8B-B14F-4D97-AF65-F5344CB8AC3E}">
        <p14:creationId xmlns:p14="http://schemas.microsoft.com/office/powerpoint/2010/main" val="42693932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A5D33-CF2D-0AC2-9061-F6AE23B60BA0}"/>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C272A33-9E26-17BE-ABC7-D6E2EADD7062}"/>
              </a:ext>
            </a:extLst>
          </p:cNvPr>
          <p:cNvSpPr>
            <a:spLocks noGrp="1"/>
          </p:cNvSpPr>
          <p:nvPr>
            <p:ph idx="1"/>
          </p:nvPr>
        </p:nvSpPr>
        <p:spPr>
          <a:xfrm>
            <a:off x="0" y="0"/>
            <a:ext cx="12192000" cy="6944264"/>
          </a:xfrm>
        </p:spPr>
        <p:txBody>
          <a:bodyPr>
            <a:noAutofit/>
          </a:bodyPr>
          <a:lstStyle/>
          <a:p>
            <a:pPr marL="0" indent="0">
              <a:buNone/>
            </a:pPr>
            <a:r>
              <a:rPr lang="en-US" sz="3600" dirty="0"/>
              <a:t>Rom 1[8] </a:t>
            </a:r>
            <a:r>
              <a:rPr lang="en-US" sz="3600" b="0" i="0" dirty="0">
                <a:solidFill>
                  <a:srgbClr val="01103A"/>
                </a:solidFill>
                <a:effectLst/>
              </a:rPr>
              <a:t>First, I thank my God through Jesus Christ for you all, that your faith is spoken of throughout the whole world.</a:t>
            </a:r>
          </a:p>
          <a:p>
            <a:pPr marL="0" indent="0">
              <a:buNone/>
            </a:pPr>
            <a:r>
              <a:rPr lang="en-US" sz="3600" dirty="0">
                <a:solidFill>
                  <a:srgbClr val="01103A"/>
                </a:solidFill>
              </a:rPr>
              <a:t>1Cor 1[4]</a:t>
            </a:r>
            <a:r>
              <a:rPr lang="en-US" sz="3600" b="0" i="0" dirty="0">
                <a:solidFill>
                  <a:srgbClr val="01103A"/>
                </a:solidFill>
                <a:effectLst/>
              </a:rPr>
              <a:t> I thank my God always concerning you for the grace of God which was given to you by Christ Jesus,</a:t>
            </a:r>
          </a:p>
          <a:p>
            <a:pPr marL="0" indent="0">
              <a:buNone/>
            </a:pPr>
            <a:r>
              <a:rPr lang="en-US" sz="3600" dirty="0">
                <a:solidFill>
                  <a:srgbClr val="01103A"/>
                </a:solidFill>
              </a:rPr>
              <a:t>2Cor 1[3] </a:t>
            </a:r>
            <a:r>
              <a:rPr lang="en-US" sz="3600" b="0" dirty="0">
                <a:solidFill>
                  <a:srgbClr val="01103A"/>
                </a:solidFill>
                <a:effectLst/>
              </a:rPr>
              <a:t>Blessed be the God and Father of our Lord Jesus Christ, the Father of mercies and God of all comfort,</a:t>
            </a:r>
          </a:p>
          <a:p>
            <a:pPr marL="0" indent="0">
              <a:buNone/>
            </a:pPr>
            <a:r>
              <a:rPr lang="en-US" sz="3600" dirty="0">
                <a:solidFill>
                  <a:srgbClr val="01103A"/>
                </a:solidFill>
              </a:rPr>
              <a:t>Eph 1[3] </a:t>
            </a:r>
            <a:r>
              <a:rPr lang="en-US" sz="3600" b="0" dirty="0">
                <a:solidFill>
                  <a:srgbClr val="01103A"/>
                </a:solidFill>
                <a:effectLst/>
              </a:rPr>
              <a:t>Blessed be the God and Father of our Lord Jesus Christ, who has blessed us with every spiritual blessing in the heavenly places in </a:t>
            </a:r>
            <a:r>
              <a:rPr lang="en-US" sz="3600" b="0" i="0" dirty="0">
                <a:solidFill>
                  <a:srgbClr val="01103A"/>
                </a:solidFill>
                <a:effectLst/>
              </a:rPr>
              <a:t>Christ,</a:t>
            </a:r>
          </a:p>
          <a:p>
            <a:pPr marL="0" indent="0">
              <a:buNone/>
            </a:pPr>
            <a:r>
              <a:rPr lang="en-US" sz="3600" dirty="0">
                <a:solidFill>
                  <a:srgbClr val="01103A"/>
                </a:solidFill>
              </a:rPr>
              <a:t>Phil 1[3]</a:t>
            </a:r>
            <a:r>
              <a:rPr lang="en-US" sz="3600" b="0" i="0" dirty="0">
                <a:solidFill>
                  <a:srgbClr val="01103A"/>
                </a:solidFill>
                <a:effectLst/>
              </a:rPr>
              <a:t> I thank my God upon every remembrance of you,</a:t>
            </a:r>
            <a:r>
              <a:rPr lang="en-US" sz="3600" dirty="0">
                <a:solidFill>
                  <a:srgbClr val="01103A"/>
                </a:solidFill>
              </a:rPr>
              <a:t> </a:t>
            </a:r>
          </a:p>
          <a:p>
            <a:pPr marL="0" indent="0">
              <a:buNone/>
            </a:pPr>
            <a:r>
              <a:rPr lang="en-US" sz="3600" dirty="0">
                <a:solidFill>
                  <a:srgbClr val="01103A"/>
                </a:solidFill>
              </a:rPr>
              <a:t>Col 1[3] </a:t>
            </a:r>
            <a:r>
              <a:rPr lang="en-US" sz="3600" b="0" i="0" dirty="0">
                <a:solidFill>
                  <a:srgbClr val="01103A"/>
                </a:solidFill>
                <a:effectLst/>
              </a:rPr>
              <a:t>We give thanks to the God and Father of our Lord Jesus Christ, praying always for you,</a:t>
            </a:r>
            <a:endParaRPr lang="en-US" sz="3600" dirty="0"/>
          </a:p>
        </p:txBody>
      </p:sp>
    </p:spTree>
    <p:extLst>
      <p:ext uri="{BB962C8B-B14F-4D97-AF65-F5344CB8AC3E}">
        <p14:creationId xmlns:p14="http://schemas.microsoft.com/office/powerpoint/2010/main" val="2508514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DB679-4122-6FEB-18E2-D443D4E1902A}"/>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19BBC80-3668-631E-BEB7-B9F015A2ACD9}"/>
              </a:ext>
            </a:extLst>
          </p:cNvPr>
          <p:cNvSpPr>
            <a:spLocks noGrp="1"/>
          </p:cNvSpPr>
          <p:nvPr>
            <p:ph idx="1"/>
          </p:nvPr>
        </p:nvSpPr>
        <p:spPr>
          <a:xfrm>
            <a:off x="146649" y="103516"/>
            <a:ext cx="11645660" cy="6590582"/>
          </a:xfrm>
        </p:spPr>
        <p:txBody>
          <a:bodyPr>
            <a:noAutofit/>
          </a:bodyPr>
          <a:lstStyle/>
          <a:p>
            <a:pPr marL="0" indent="0">
              <a:buNone/>
            </a:pPr>
            <a:r>
              <a:rPr lang="en-US" sz="4000" dirty="0"/>
              <a:t>“The Arians were sharp fellows. Admitting that Christ had two natures, and that He is called “very God of very God,” they were yet able to deny His divinity. The Arians took Christ for a noble and perfect creature, superior even to the angels, because by Him God created heaven and earth. Mohammed also speaks highly of Christ. But all their praise is mere palaver to deceive men. Paul’s language is different. To paraphrase him: ‘You are established in this belief that Christ is very God because He gives grace and peace, gifts which only God can create and bestow’.” L, p9</a:t>
            </a:r>
          </a:p>
        </p:txBody>
      </p:sp>
    </p:spTree>
    <p:extLst>
      <p:ext uri="{BB962C8B-B14F-4D97-AF65-F5344CB8AC3E}">
        <p14:creationId xmlns:p14="http://schemas.microsoft.com/office/powerpoint/2010/main" val="31351406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9E685-07EE-728F-B9C4-462315C0343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A060E5F-54FF-F5A2-9F69-BF33B6B9E874}"/>
              </a:ext>
            </a:extLst>
          </p:cNvPr>
          <p:cNvSpPr>
            <a:spLocks noGrp="1"/>
          </p:cNvSpPr>
          <p:nvPr>
            <p:ph idx="1"/>
          </p:nvPr>
        </p:nvSpPr>
        <p:spPr/>
        <p:txBody>
          <a:bodyPr>
            <a:normAutofit/>
          </a:bodyPr>
          <a:lstStyle/>
          <a:p>
            <a:pPr marL="0" indent="0">
              <a:buNone/>
            </a:pPr>
            <a:r>
              <a:rPr lang="en-US" sz="3600" dirty="0"/>
              <a:t>Only in this Epistle to the Galatians there is no prayer, no praise, no thanksgiving, and no commendation. Instead he addresses himself at once to his theme with a note of extreme urgency.</a:t>
            </a:r>
          </a:p>
        </p:txBody>
      </p:sp>
    </p:spTree>
    <p:extLst>
      <p:ext uri="{BB962C8B-B14F-4D97-AF65-F5344CB8AC3E}">
        <p14:creationId xmlns:p14="http://schemas.microsoft.com/office/powerpoint/2010/main" val="39995700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30321B-3308-BB75-C936-9ED5445860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CAE268-DADE-BE05-D77D-8D9E149615ED}"/>
              </a:ext>
            </a:extLst>
          </p:cNvPr>
          <p:cNvSpPr>
            <a:spLocks noGrp="1"/>
          </p:cNvSpPr>
          <p:nvPr>
            <p:ph type="title"/>
          </p:nvPr>
        </p:nvSpPr>
        <p:spPr/>
        <p:txBody>
          <a:bodyPr>
            <a:normAutofit/>
          </a:bodyPr>
          <a:lstStyle/>
          <a:p>
            <a:r>
              <a:rPr lang="en-US" sz="4000" b="1" dirty="0"/>
              <a:t>				Galatians 1</a:t>
            </a:r>
          </a:p>
        </p:txBody>
      </p:sp>
      <p:sp>
        <p:nvSpPr>
          <p:cNvPr id="3" name="Content Placeholder 2">
            <a:extLst>
              <a:ext uri="{FF2B5EF4-FFF2-40B4-BE49-F238E27FC236}">
                <a16:creationId xmlns:a16="http://schemas.microsoft.com/office/drawing/2014/main" id="{16A12802-F1F7-107B-41D3-A475D18A76EA}"/>
              </a:ext>
            </a:extLst>
          </p:cNvPr>
          <p:cNvSpPr>
            <a:spLocks noGrp="1"/>
          </p:cNvSpPr>
          <p:nvPr>
            <p:ph idx="1"/>
          </p:nvPr>
        </p:nvSpPr>
        <p:spPr>
          <a:xfrm>
            <a:off x="414068" y="1825625"/>
            <a:ext cx="11309230" cy="4351338"/>
          </a:xfrm>
        </p:spPr>
        <p:txBody>
          <a:bodyPr>
            <a:normAutofit/>
          </a:bodyPr>
          <a:lstStyle/>
          <a:p>
            <a:pPr marL="0" indent="0">
              <a:buNone/>
            </a:pPr>
            <a:r>
              <a:rPr lang="en-US" sz="3600" dirty="0"/>
              <a:t>Gal 1[1-5] The Uniqueness and Simplicity of the Gospel</a:t>
            </a:r>
          </a:p>
          <a:p>
            <a:pPr marL="0" indent="0">
              <a:buNone/>
            </a:pPr>
            <a:r>
              <a:rPr lang="en-US" sz="3600" b="1" dirty="0"/>
              <a:t>Gal 1[6-10] The Unchangeable Nature of the Gospel</a:t>
            </a:r>
          </a:p>
          <a:p>
            <a:pPr marL="0" indent="0">
              <a:buNone/>
            </a:pPr>
            <a:r>
              <a:rPr lang="en-US" sz="3600" dirty="0"/>
              <a:t>Gal 1[11-17] The Unsearchable Power of the Gospel</a:t>
            </a:r>
          </a:p>
          <a:p>
            <a:pPr marL="0" indent="0">
              <a:buNone/>
            </a:pPr>
            <a:r>
              <a:rPr lang="en-US" sz="3600" dirty="0"/>
              <a:t>Gal 1[18-24] The Unifying Effect of the Gospel</a:t>
            </a:r>
          </a:p>
        </p:txBody>
      </p:sp>
    </p:spTree>
    <p:extLst>
      <p:ext uri="{BB962C8B-B14F-4D97-AF65-F5344CB8AC3E}">
        <p14:creationId xmlns:p14="http://schemas.microsoft.com/office/powerpoint/2010/main" val="11695413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86C5D-4BC7-FA4E-3F64-5DC5DFC2DBF5}"/>
              </a:ext>
            </a:extLst>
          </p:cNvPr>
          <p:cNvSpPr>
            <a:spLocks noGrp="1"/>
          </p:cNvSpPr>
          <p:nvPr>
            <p:ph type="title"/>
          </p:nvPr>
        </p:nvSpPr>
        <p:spPr>
          <a:xfrm>
            <a:off x="838200" y="365125"/>
            <a:ext cx="10515600" cy="4894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156472C-49FF-3AC6-05B1-B6E29D15523D}"/>
              </a:ext>
            </a:extLst>
          </p:cNvPr>
          <p:cNvSpPr>
            <a:spLocks noGrp="1"/>
          </p:cNvSpPr>
          <p:nvPr>
            <p:ph idx="1"/>
          </p:nvPr>
        </p:nvSpPr>
        <p:spPr>
          <a:xfrm>
            <a:off x="838200" y="1155940"/>
            <a:ext cx="10515600" cy="4995144"/>
          </a:xfrm>
        </p:spPr>
        <p:txBody>
          <a:bodyPr/>
          <a:lstStyle/>
          <a:p>
            <a:pPr marL="0" indent="0">
              <a:buNone/>
            </a:pPr>
            <a:r>
              <a:rPr lang="en-US" sz="4400" dirty="0">
                <a:effectLst/>
                <a:latin typeface="Calibri" panose="020F0502020204030204" pitchFamily="34" charset="0"/>
                <a:ea typeface="Calibri" panose="020F0502020204030204" pitchFamily="34" charset="0"/>
                <a:cs typeface="Times New Roman" panose="02020603050405020304" pitchFamily="18" charset="0"/>
              </a:rPr>
              <a:t>Gal 1:6-7, “I am amazed [or I marvel] that you are so quickly deserting Him who called you by the grace of Christ for a different  gospel, [7] which is really not another, only there are some who are disturbing you and want to distort the Gospel of Christ.” </a:t>
            </a:r>
          </a:p>
          <a:p>
            <a:endParaRPr lang="en-US" dirty="0"/>
          </a:p>
        </p:txBody>
      </p:sp>
    </p:spTree>
    <p:extLst>
      <p:ext uri="{BB962C8B-B14F-4D97-AF65-F5344CB8AC3E}">
        <p14:creationId xmlns:p14="http://schemas.microsoft.com/office/powerpoint/2010/main" val="6294301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F446D-5B7A-518F-EBDE-89EC4507AECF}"/>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5B3419E-FC1C-0A16-EA6D-FF8DF20F0C3A}"/>
              </a:ext>
            </a:extLst>
          </p:cNvPr>
          <p:cNvSpPr>
            <a:spLocks noGrp="1"/>
          </p:cNvSpPr>
          <p:nvPr>
            <p:ph idx="1"/>
          </p:nvPr>
        </p:nvSpPr>
        <p:spPr>
          <a:xfrm>
            <a:off x="838200" y="410844"/>
            <a:ext cx="10515600" cy="5766119"/>
          </a:xfrm>
        </p:spPr>
        <p:txBody>
          <a:bodyPr>
            <a:normAutofit lnSpcReduction="10000"/>
          </a:bodyPr>
          <a:lstStyle/>
          <a:p>
            <a:pPr marL="0" marR="0" lvl="0" indent="0">
              <a:lnSpc>
                <a:spcPct val="107000"/>
              </a:lnSpc>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What factors make us as believers so ready to hear “another” Gospel?</a:t>
            </a:r>
          </a:p>
          <a:p>
            <a:pPr lvl="1">
              <a:lnSpc>
                <a:spcPct val="107000"/>
              </a:lnSpc>
            </a:pPr>
            <a:r>
              <a:rPr lang="en-US" sz="3600" dirty="0">
                <a:effectLst/>
                <a:latin typeface="Calibri" panose="020F0502020204030204" pitchFamily="34" charset="0"/>
                <a:ea typeface="Calibri" panose="020F0502020204030204" pitchFamily="34" charset="0"/>
                <a:cs typeface="Times New Roman" panose="02020603050405020304" pitchFamily="18" charset="0"/>
              </a:rPr>
              <a:t>The real one is too good to be true.</a:t>
            </a:r>
          </a:p>
          <a:p>
            <a:pPr lvl="1">
              <a:lnSpc>
                <a:spcPct val="107000"/>
              </a:lnSpc>
            </a:pPr>
            <a:r>
              <a:rPr lang="en-US" sz="3600" dirty="0">
                <a:effectLst/>
                <a:latin typeface="Calibri" panose="020F0502020204030204" pitchFamily="34" charset="0"/>
                <a:ea typeface="Calibri" panose="020F0502020204030204" pitchFamily="34" charset="0"/>
                <a:cs typeface="Times New Roman" panose="02020603050405020304" pitchFamily="18" charset="0"/>
              </a:rPr>
              <a:t>We need to justify in our own minds why God has chosen us for salvation.</a:t>
            </a:r>
          </a:p>
          <a:p>
            <a:pPr lvl="1">
              <a:lnSpc>
                <a:spcPct val="107000"/>
              </a:lnSpc>
            </a:pPr>
            <a:r>
              <a:rPr lang="en-US" sz="3600" dirty="0">
                <a:effectLst/>
                <a:latin typeface="Calibri" panose="020F0502020204030204" pitchFamily="34" charset="0"/>
                <a:ea typeface="Calibri" panose="020F0502020204030204" pitchFamily="34" charset="0"/>
                <a:cs typeface="Times New Roman" panose="02020603050405020304" pitchFamily="18" charset="0"/>
              </a:rPr>
              <a:t>Pride in what seems like our own accomplishment.</a:t>
            </a:r>
          </a:p>
          <a:p>
            <a:pPr lvl="1">
              <a:lnSpc>
                <a:spcPct val="107000"/>
              </a:lnSpc>
            </a:pPr>
            <a:r>
              <a:rPr lang="en-US" sz="3600" dirty="0">
                <a:effectLst/>
                <a:latin typeface="Calibri" panose="020F0502020204030204" pitchFamily="34" charset="0"/>
                <a:ea typeface="Calibri" panose="020F0502020204030204" pitchFamily="34" charset="0"/>
                <a:cs typeface="Times New Roman" panose="02020603050405020304" pitchFamily="18" charset="0"/>
              </a:rPr>
              <a:t>Confusion about the purpose of the Law.</a:t>
            </a:r>
          </a:p>
          <a:p>
            <a:pPr lvl="1">
              <a:lnSpc>
                <a:spcPct val="107000"/>
              </a:lnSpc>
              <a:spcAft>
                <a:spcPts val="800"/>
              </a:spcAft>
            </a:pPr>
            <a:r>
              <a:rPr lang="en-US" sz="3600" dirty="0">
                <a:effectLst/>
                <a:latin typeface="Calibri" panose="020F0502020204030204" pitchFamily="34" charset="0"/>
                <a:ea typeface="Calibri" panose="020F0502020204030204" pitchFamily="34" charset="0"/>
                <a:cs typeface="Times New Roman" panose="02020603050405020304" pitchFamily="18" charset="0"/>
              </a:rPr>
              <a:t>Wanting to be identified followers of specific teachers (1Cor 1:12-13).</a:t>
            </a:r>
          </a:p>
          <a:p>
            <a:endParaRPr lang="en-US" dirty="0"/>
          </a:p>
        </p:txBody>
      </p:sp>
    </p:spTree>
    <p:extLst>
      <p:ext uri="{BB962C8B-B14F-4D97-AF65-F5344CB8AC3E}">
        <p14:creationId xmlns:p14="http://schemas.microsoft.com/office/powerpoint/2010/main" val="42730505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9B6D5-AB8F-0EDF-AFA5-831CAC4DDB92}"/>
              </a:ext>
            </a:extLst>
          </p:cNvPr>
          <p:cNvSpPr>
            <a:spLocks noGrp="1"/>
          </p:cNvSpPr>
          <p:nvPr>
            <p:ph type="title"/>
          </p:nvPr>
        </p:nvSpPr>
        <p:spPr>
          <a:xfrm>
            <a:off x="838200" y="365125"/>
            <a:ext cx="10515600" cy="45719"/>
          </a:xfrm>
        </p:spPr>
        <p:txBody>
          <a:bodyPr>
            <a:normAutofit fontScale="90000"/>
          </a:bodyPr>
          <a:lstStyle/>
          <a:p>
            <a:endParaRPr lang="en-US" dirty="0"/>
          </a:p>
        </p:txBody>
      </p:sp>
      <p:graphicFrame>
        <p:nvGraphicFramePr>
          <p:cNvPr id="4" name="Content Placeholder 3">
            <a:extLst>
              <a:ext uri="{FF2B5EF4-FFF2-40B4-BE49-F238E27FC236}">
                <a16:creationId xmlns:a16="http://schemas.microsoft.com/office/drawing/2014/main" id="{3AB76FA5-2225-A8C7-CD2B-1285A2D02228}"/>
              </a:ext>
            </a:extLst>
          </p:cNvPr>
          <p:cNvGraphicFramePr>
            <a:graphicFrameLocks noGrp="1"/>
          </p:cNvGraphicFramePr>
          <p:nvPr>
            <p:ph idx="1"/>
            <p:extLst>
              <p:ext uri="{D42A27DB-BD31-4B8C-83A1-F6EECF244321}">
                <p14:modId xmlns:p14="http://schemas.microsoft.com/office/powerpoint/2010/main" val="3967534418"/>
              </p:ext>
            </p:extLst>
          </p:nvPr>
        </p:nvGraphicFramePr>
        <p:xfrm>
          <a:off x="149469" y="482600"/>
          <a:ext cx="14357839" cy="6007834"/>
        </p:xfrm>
        <a:graphic>
          <a:graphicData uri="http://schemas.openxmlformats.org/drawingml/2006/table">
            <a:tbl>
              <a:tblPr/>
              <a:tblGrid>
                <a:gridCol w="3727939">
                  <a:extLst>
                    <a:ext uri="{9D8B030D-6E8A-4147-A177-3AD203B41FA5}">
                      <a16:colId xmlns:a16="http://schemas.microsoft.com/office/drawing/2014/main" val="458108963"/>
                    </a:ext>
                  </a:extLst>
                </a:gridCol>
                <a:gridCol w="3543300">
                  <a:extLst>
                    <a:ext uri="{9D8B030D-6E8A-4147-A177-3AD203B41FA5}">
                      <a16:colId xmlns:a16="http://schemas.microsoft.com/office/drawing/2014/main" val="1862977354"/>
                    </a:ext>
                  </a:extLst>
                </a:gridCol>
                <a:gridCol w="5460023">
                  <a:extLst>
                    <a:ext uri="{9D8B030D-6E8A-4147-A177-3AD203B41FA5}">
                      <a16:colId xmlns:a16="http://schemas.microsoft.com/office/drawing/2014/main" val="216306321"/>
                    </a:ext>
                  </a:extLst>
                </a:gridCol>
                <a:gridCol w="1626577">
                  <a:extLst>
                    <a:ext uri="{9D8B030D-6E8A-4147-A177-3AD203B41FA5}">
                      <a16:colId xmlns:a16="http://schemas.microsoft.com/office/drawing/2014/main" val="492244780"/>
                    </a:ext>
                  </a:extLst>
                </a:gridCol>
              </a:tblGrid>
              <a:tr h="474530">
                <a:tc>
                  <a:txBody>
                    <a:bodyPr/>
                    <a:lstStyle/>
                    <a:p>
                      <a:pPr algn="l" fontAlgn="t"/>
                      <a:r>
                        <a:rPr lang="en-US" sz="3200" b="0" dirty="0">
                          <a:solidFill>
                            <a:srgbClr val="767676"/>
                          </a:solidFill>
                          <a:effectLst/>
                        </a:rPr>
                        <a:t>Attribute</a:t>
                      </a:r>
                    </a:p>
                  </a:txBody>
                  <a:tcPr marL="63271" marR="105451" marT="47453" marB="47453">
                    <a:lnL>
                      <a:noFill/>
                    </a:lnL>
                    <a:lnR>
                      <a:noFill/>
                    </a:lnR>
                    <a:lnT>
                      <a:noFill/>
                    </a:lnT>
                    <a:lnB w="7620" cap="flat" cmpd="sng" algn="ctr">
                      <a:solidFill>
                        <a:srgbClr val="E5E5E5"/>
                      </a:solidFill>
                      <a:prstDash val="solid"/>
                      <a:round/>
                      <a:headEnd type="none" w="med" len="med"/>
                      <a:tailEnd type="none" w="med" len="med"/>
                    </a:lnB>
                    <a:solidFill>
                      <a:srgbClr val="FFFFFF"/>
                    </a:solidFill>
                  </a:tcPr>
                </a:tc>
                <a:tc>
                  <a:txBody>
                    <a:bodyPr/>
                    <a:lstStyle/>
                    <a:p>
                      <a:pPr algn="l" fontAlgn="t"/>
                      <a:r>
                        <a:rPr lang="en-US" sz="3200" b="0">
                          <a:solidFill>
                            <a:srgbClr val="767676"/>
                          </a:solidFill>
                          <a:effectLst/>
                        </a:rPr>
                        <a:t>False Gospel</a:t>
                      </a:r>
                    </a:p>
                  </a:txBody>
                  <a:tcPr marL="63271" marR="105451" marT="47453" marB="47453">
                    <a:lnL>
                      <a:noFill/>
                    </a:lnL>
                    <a:lnR>
                      <a:noFill/>
                    </a:lnR>
                    <a:lnT>
                      <a:noFill/>
                    </a:lnT>
                    <a:lnB w="7620" cap="flat" cmpd="sng" algn="ctr">
                      <a:solidFill>
                        <a:srgbClr val="E5E5E5"/>
                      </a:solidFill>
                      <a:prstDash val="solid"/>
                      <a:round/>
                      <a:headEnd type="none" w="med" len="med"/>
                      <a:tailEnd type="none" w="med" len="med"/>
                    </a:lnB>
                    <a:solidFill>
                      <a:srgbClr val="FFFFFF"/>
                    </a:solidFill>
                  </a:tcPr>
                </a:tc>
                <a:tc>
                  <a:txBody>
                    <a:bodyPr/>
                    <a:lstStyle/>
                    <a:p>
                      <a:pPr algn="l" fontAlgn="t"/>
                      <a:r>
                        <a:rPr lang="en-US" sz="3200" b="0">
                          <a:solidFill>
                            <a:srgbClr val="767676"/>
                          </a:solidFill>
                          <a:effectLst/>
                        </a:rPr>
                        <a:t>True Gospel</a:t>
                      </a:r>
                    </a:p>
                  </a:txBody>
                  <a:tcPr marL="63271" marR="105451" marT="47453" marB="47453">
                    <a:lnL>
                      <a:noFill/>
                    </a:lnL>
                    <a:lnR>
                      <a:noFill/>
                    </a:lnR>
                    <a:lnT>
                      <a:noFill/>
                    </a:lnT>
                    <a:lnB w="7620" cap="flat" cmpd="sng" algn="ctr">
                      <a:solidFill>
                        <a:srgbClr val="E5E5E5"/>
                      </a:solidFill>
                      <a:prstDash val="solid"/>
                      <a:round/>
                      <a:headEnd type="none" w="med" len="med"/>
                      <a:tailEnd type="none" w="med" len="med"/>
                    </a:lnB>
                    <a:solidFill>
                      <a:srgbClr val="FFFFFF"/>
                    </a:solidFill>
                  </a:tcPr>
                </a:tc>
                <a:tc>
                  <a:txBody>
                    <a:bodyPr/>
                    <a:lstStyle/>
                    <a:p>
                      <a:pPr algn="l" fontAlgn="t"/>
                      <a:endParaRPr lang="en-US" sz="1200" b="0" dirty="0">
                        <a:solidFill>
                          <a:srgbClr val="767676"/>
                        </a:solidFill>
                        <a:effectLst/>
                      </a:endParaRPr>
                    </a:p>
                  </a:txBody>
                  <a:tcPr marL="63271" marR="63271" marT="47453" marB="47453">
                    <a:lnL>
                      <a:noFill/>
                    </a:lnL>
                    <a:lnR>
                      <a:noFill/>
                    </a:lnR>
                    <a:lnT>
                      <a:noFill/>
                    </a:lnT>
                    <a:lnB w="7620"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3011662474"/>
                  </a:ext>
                </a:extLst>
              </a:tr>
              <a:tr h="1440622">
                <a:tc>
                  <a:txBody>
                    <a:bodyPr/>
                    <a:lstStyle/>
                    <a:p>
                      <a:pPr fontAlgn="t"/>
                      <a:r>
                        <a:rPr lang="en-US" sz="2800" dirty="0">
                          <a:effectLst/>
                        </a:rPr>
                        <a:t>Core Message</a:t>
                      </a:r>
                    </a:p>
                  </a:txBody>
                  <a:tcPr marL="63271" marR="105451" marT="47453" marB="47453">
                    <a:lnL>
                      <a:noFill/>
                    </a:lnL>
                    <a:lnR>
                      <a:noFill/>
                    </a:lnR>
                    <a:lnT w="7620" cap="flat" cmpd="sng" algn="ctr">
                      <a:solidFill>
                        <a:srgbClr val="E5E5E5"/>
                      </a:solidFill>
                      <a:prstDash val="solid"/>
                      <a:round/>
                      <a:headEnd type="none" w="med" len="med"/>
                      <a:tailEnd type="none" w="med" len="med"/>
                    </a:lnT>
                    <a:lnB w="7620" cap="flat" cmpd="sng" algn="ctr">
                      <a:solidFill>
                        <a:srgbClr val="E5E5E5"/>
                      </a:solidFill>
                      <a:prstDash val="solid"/>
                      <a:round/>
                      <a:headEnd type="none" w="med" len="med"/>
                      <a:tailEnd type="none" w="med" len="med"/>
                    </a:lnB>
                    <a:solidFill>
                      <a:srgbClr val="FFFFFF"/>
                    </a:solidFill>
                  </a:tcPr>
                </a:tc>
                <a:tc>
                  <a:txBody>
                    <a:bodyPr/>
                    <a:lstStyle/>
                    <a:p>
                      <a:pPr fontAlgn="t"/>
                      <a:r>
                        <a:rPr lang="en-US" sz="2800" dirty="0">
                          <a:effectLst/>
                        </a:rPr>
                        <a:t>Distorted or added elements</a:t>
                      </a:r>
                    </a:p>
                  </a:txBody>
                  <a:tcPr marL="63271" marR="105451" marT="47453" marB="47453">
                    <a:lnL>
                      <a:noFill/>
                    </a:lnL>
                    <a:lnR>
                      <a:noFill/>
                    </a:lnR>
                    <a:lnT w="7620" cap="flat" cmpd="sng" algn="ctr">
                      <a:solidFill>
                        <a:srgbClr val="E5E5E5"/>
                      </a:solidFill>
                      <a:prstDash val="solid"/>
                      <a:round/>
                      <a:headEnd type="none" w="med" len="med"/>
                      <a:tailEnd type="none" w="med" len="med"/>
                    </a:lnT>
                    <a:lnB w="7620" cap="flat" cmpd="sng" algn="ctr">
                      <a:solidFill>
                        <a:srgbClr val="E5E5E5"/>
                      </a:solidFill>
                      <a:prstDash val="solid"/>
                      <a:round/>
                      <a:headEnd type="none" w="med" len="med"/>
                      <a:tailEnd type="none" w="med" len="med"/>
                    </a:lnB>
                    <a:solidFill>
                      <a:srgbClr val="FFFFFF"/>
                    </a:solidFill>
                  </a:tcPr>
                </a:tc>
                <a:tc>
                  <a:txBody>
                    <a:bodyPr/>
                    <a:lstStyle/>
                    <a:p>
                      <a:pPr fontAlgn="t"/>
                      <a:r>
                        <a:rPr lang="en-US" sz="2800" dirty="0">
                          <a:effectLst/>
                        </a:rPr>
                        <a:t>Jesus' death and resurrection for forgiveness</a:t>
                      </a:r>
                    </a:p>
                  </a:txBody>
                  <a:tcPr marL="63271" marR="105451" marT="47453" marB="47453">
                    <a:lnL>
                      <a:noFill/>
                    </a:lnL>
                    <a:lnR>
                      <a:noFill/>
                    </a:lnR>
                    <a:lnT w="7620" cap="flat" cmpd="sng" algn="ctr">
                      <a:solidFill>
                        <a:srgbClr val="E5E5E5"/>
                      </a:solidFill>
                      <a:prstDash val="solid"/>
                      <a:round/>
                      <a:headEnd type="none" w="med" len="med"/>
                      <a:tailEnd type="none" w="med" len="med"/>
                    </a:lnT>
                    <a:lnB w="7620" cap="flat" cmpd="sng" algn="ctr">
                      <a:solidFill>
                        <a:srgbClr val="E5E5E5"/>
                      </a:solidFill>
                      <a:prstDash val="solid"/>
                      <a:round/>
                      <a:headEnd type="none" w="med" len="med"/>
                      <a:tailEnd type="none" w="med" len="med"/>
                    </a:lnB>
                    <a:solidFill>
                      <a:srgbClr val="FFFFFF"/>
                    </a:solidFill>
                  </a:tcPr>
                </a:tc>
                <a:tc>
                  <a:txBody>
                    <a:bodyPr/>
                    <a:lstStyle/>
                    <a:p>
                      <a:pPr fontAlgn="t"/>
                      <a:endParaRPr lang="en-US" sz="1200" dirty="0">
                        <a:effectLst/>
                      </a:endParaRPr>
                    </a:p>
                  </a:txBody>
                  <a:tcPr marL="63271" marR="63271" marT="47453" marB="47453">
                    <a:lnL>
                      <a:noFill/>
                    </a:lnL>
                    <a:lnR>
                      <a:noFill/>
                    </a:lnR>
                    <a:lnT w="7620" cap="flat" cmpd="sng" algn="ctr">
                      <a:solidFill>
                        <a:srgbClr val="E5E5E5"/>
                      </a:solidFill>
                      <a:prstDash val="solid"/>
                      <a:round/>
                      <a:headEnd type="none" w="med" len="med"/>
                      <a:tailEnd type="none" w="med" len="med"/>
                    </a:lnT>
                    <a:lnB w="7620"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1750038222"/>
                  </a:ext>
                </a:extLst>
              </a:tr>
              <a:tr h="1043967">
                <a:tc>
                  <a:txBody>
                    <a:bodyPr/>
                    <a:lstStyle/>
                    <a:p>
                      <a:pPr fontAlgn="t"/>
                      <a:r>
                        <a:rPr lang="en-US" sz="2800">
                          <a:effectLst/>
                        </a:rPr>
                        <a:t>Basis of Salvation</a:t>
                      </a:r>
                    </a:p>
                  </a:txBody>
                  <a:tcPr marL="63271" marR="105451" marT="47453" marB="47453">
                    <a:lnL>
                      <a:noFill/>
                    </a:lnL>
                    <a:lnR>
                      <a:noFill/>
                    </a:lnR>
                    <a:lnT w="7620" cap="flat" cmpd="sng" algn="ctr">
                      <a:solidFill>
                        <a:srgbClr val="E5E5E5"/>
                      </a:solidFill>
                      <a:prstDash val="solid"/>
                      <a:round/>
                      <a:headEnd type="none" w="med" len="med"/>
                      <a:tailEnd type="none" w="med" len="med"/>
                    </a:lnT>
                    <a:lnB w="7620" cap="flat" cmpd="sng" algn="ctr">
                      <a:solidFill>
                        <a:srgbClr val="E5E5E5"/>
                      </a:solidFill>
                      <a:prstDash val="solid"/>
                      <a:round/>
                      <a:headEnd type="none" w="med" len="med"/>
                      <a:tailEnd type="none" w="med" len="med"/>
                    </a:lnB>
                    <a:solidFill>
                      <a:srgbClr val="FFFFFF"/>
                    </a:solidFill>
                  </a:tcPr>
                </a:tc>
                <a:tc>
                  <a:txBody>
                    <a:bodyPr/>
                    <a:lstStyle/>
                    <a:p>
                      <a:pPr fontAlgn="t"/>
                      <a:r>
                        <a:rPr lang="en-US" sz="2800">
                          <a:effectLst/>
                        </a:rPr>
                        <a:t>Works, rituals, or self-effort</a:t>
                      </a:r>
                    </a:p>
                  </a:txBody>
                  <a:tcPr marL="63271" marR="105451" marT="47453" marB="47453">
                    <a:lnL>
                      <a:noFill/>
                    </a:lnL>
                    <a:lnR>
                      <a:noFill/>
                    </a:lnR>
                    <a:lnT w="7620" cap="flat" cmpd="sng" algn="ctr">
                      <a:solidFill>
                        <a:srgbClr val="E5E5E5"/>
                      </a:solidFill>
                      <a:prstDash val="solid"/>
                      <a:round/>
                      <a:headEnd type="none" w="med" len="med"/>
                      <a:tailEnd type="none" w="med" len="med"/>
                    </a:lnT>
                    <a:lnB w="7620" cap="flat" cmpd="sng" algn="ctr">
                      <a:solidFill>
                        <a:srgbClr val="E5E5E5"/>
                      </a:solidFill>
                      <a:prstDash val="solid"/>
                      <a:round/>
                      <a:headEnd type="none" w="med" len="med"/>
                      <a:tailEnd type="none" w="med" len="med"/>
                    </a:lnB>
                    <a:solidFill>
                      <a:srgbClr val="FFFFFF"/>
                    </a:solidFill>
                  </a:tcPr>
                </a:tc>
                <a:tc>
                  <a:txBody>
                    <a:bodyPr/>
                    <a:lstStyle/>
                    <a:p>
                      <a:pPr fontAlgn="t"/>
                      <a:r>
                        <a:rPr lang="en-US" sz="2800" dirty="0">
                          <a:effectLst/>
                        </a:rPr>
                        <a:t>Grace through faith in </a:t>
                      </a:r>
                    </a:p>
                    <a:p>
                      <a:pPr fontAlgn="t"/>
                      <a:r>
                        <a:rPr lang="en-US" sz="2800" dirty="0">
                          <a:effectLst/>
                        </a:rPr>
                        <a:t>Jesus Christ</a:t>
                      </a:r>
                    </a:p>
                  </a:txBody>
                  <a:tcPr marL="63271" marR="105451" marT="47453" marB="47453">
                    <a:lnL>
                      <a:noFill/>
                    </a:lnL>
                    <a:lnR>
                      <a:noFill/>
                    </a:lnR>
                    <a:lnT w="7620" cap="flat" cmpd="sng" algn="ctr">
                      <a:solidFill>
                        <a:srgbClr val="E5E5E5"/>
                      </a:solidFill>
                      <a:prstDash val="solid"/>
                      <a:round/>
                      <a:headEnd type="none" w="med" len="med"/>
                      <a:tailEnd type="none" w="med" len="med"/>
                    </a:lnT>
                    <a:lnB w="7620" cap="flat" cmpd="sng" algn="ctr">
                      <a:solidFill>
                        <a:srgbClr val="E5E5E5"/>
                      </a:solidFill>
                      <a:prstDash val="solid"/>
                      <a:round/>
                      <a:headEnd type="none" w="med" len="med"/>
                      <a:tailEnd type="none" w="med" len="med"/>
                    </a:lnB>
                    <a:solidFill>
                      <a:srgbClr val="FFFFFF"/>
                    </a:solidFill>
                  </a:tcPr>
                </a:tc>
                <a:tc>
                  <a:txBody>
                    <a:bodyPr/>
                    <a:lstStyle/>
                    <a:p>
                      <a:pPr fontAlgn="t"/>
                      <a:endParaRPr lang="en-US" sz="1200" dirty="0">
                        <a:effectLst/>
                      </a:endParaRPr>
                    </a:p>
                  </a:txBody>
                  <a:tcPr marL="63271" marR="63271" marT="47453" marB="47453">
                    <a:lnL>
                      <a:noFill/>
                    </a:lnL>
                    <a:lnR>
                      <a:noFill/>
                    </a:lnR>
                    <a:lnT w="7620" cap="flat" cmpd="sng" algn="ctr">
                      <a:solidFill>
                        <a:srgbClr val="E5E5E5"/>
                      </a:solidFill>
                      <a:prstDash val="solid"/>
                      <a:round/>
                      <a:headEnd type="none" w="med" len="med"/>
                      <a:tailEnd type="none" w="med" len="med"/>
                    </a:lnT>
                    <a:lnB w="7620"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3360167924"/>
                  </a:ext>
                </a:extLst>
              </a:tr>
              <a:tr h="854154">
                <a:tc>
                  <a:txBody>
                    <a:bodyPr/>
                    <a:lstStyle/>
                    <a:p>
                      <a:pPr fontAlgn="t"/>
                      <a:r>
                        <a:rPr lang="en-US" sz="2800">
                          <a:effectLst/>
                        </a:rPr>
                        <a:t>View of Sin</a:t>
                      </a:r>
                    </a:p>
                  </a:txBody>
                  <a:tcPr marL="63271" marR="105451" marT="47453" marB="47453">
                    <a:lnL>
                      <a:noFill/>
                    </a:lnL>
                    <a:lnR>
                      <a:noFill/>
                    </a:lnR>
                    <a:lnT w="7620" cap="flat" cmpd="sng" algn="ctr">
                      <a:solidFill>
                        <a:srgbClr val="E5E5E5"/>
                      </a:solidFill>
                      <a:prstDash val="solid"/>
                      <a:round/>
                      <a:headEnd type="none" w="med" len="med"/>
                      <a:tailEnd type="none" w="med" len="med"/>
                    </a:lnT>
                    <a:lnB w="7620" cap="flat" cmpd="sng" algn="ctr">
                      <a:solidFill>
                        <a:srgbClr val="E5E5E5"/>
                      </a:solidFill>
                      <a:prstDash val="solid"/>
                      <a:round/>
                      <a:headEnd type="none" w="med" len="med"/>
                      <a:tailEnd type="none" w="med" len="med"/>
                    </a:lnB>
                    <a:solidFill>
                      <a:srgbClr val="FFFFFF"/>
                    </a:solidFill>
                  </a:tcPr>
                </a:tc>
                <a:tc>
                  <a:txBody>
                    <a:bodyPr/>
                    <a:lstStyle/>
                    <a:p>
                      <a:pPr fontAlgn="t"/>
                      <a:r>
                        <a:rPr lang="en-US" sz="2800" dirty="0">
                          <a:effectLst/>
                        </a:rPr>
                        <a:t>Downplayed ignored</a:t>
                      </a:r>
                    </a:p>
                    <a:p>
                      <a:pPr fontAlgn="t"/>
                      <a:r>
                        <a:rPr lang="en-US" sz="2800" dirty="0">
                          <a:effectLst/>
                        </a:rPr>
                        <a:t>or Redefined</a:t>
                      </a:r>
                    </a:p>
                  </a:txBody>
                  <a:tcPr marL="63271" marR="105451" marT="47453" marB="47453">
                    <a:lnL>
                      <a:noFill/>
                    </a:lnL>
                    <a:lnR>
                      <a:noFill/>
                    </a:lnR>
                    <a:lnT w="7620" cap="flat" cmpd="sng" algn="ctr">
                      <a:solidFill>
                        <a:srgbClr val="E5E5E5"/>
                      </a:solidFill>
                      <a:prstDash val="solid"/>
                      <a:round/>
                      <a:headEnd type="none" w="med" len="med"/>
                      <a:tailEnd type="none" w="med" len="med"/>
                    </a:lnT>
                    <a:lnB w="7620" cap="flat" cmpd="sng" algn="ctr">
                      <a:solidFill>
                        <a:srgbClr val="E5E5E5"/>
                      </a:solidFill>
                      <a:prstDash val="solid"/>
                      <a:round/>
                      <a:headEnd type="none" w="med" len="med"/>
                      <a:tailEnd type="none" w="med" len="med"/>
                    </a:lnB>
                    <a:solidFill>
                      <a:srgbClr val="FFFFFF"/>
                    </a:solidFill>
                  </a:tcPr>
                </a:tc>
                <a:tc>
                  <a:txBody>
                    <a:bodyPr/>
                    <a:lstStyle/>
                    <a:p>
                      <a:pPr fontAlgn="t"/>
                      <a:r>
                        <a:rPr lang="en-US" sz="2800" dirty="0">
                          <a:effectLst/>
                        </a:rPr>
                        <a:t>Acknowledged and addressed</a:t>
                      </a:r>
                    </a:p>
                  </a:txBody>
                  <a:tcPr marL="63271" marR="105451" marT="47453" marB="47453">
                    <a:lnL>
                      <a:noFill/>
                    </a:lnL>
                    <a:lnR>
                      <a:noFill/>
                    </a:lnR>
                    <a:lnT w="7620" cap="flat" cmpd="sng" algn="ctr">
                      <a:solidFill>
                        <a:srgbClr val="E5E5E5"/>
                      </a:solidFill>
                      <a:prstDash val="solid"/>
                      <a:round/>
                      <a:headEnd type="none" w="med" len="med"/>
                      <a:tailEnd type="none" w="med" len="med"/>
                    </a:lnT>
                    <a:lnB w="7620" cap="flat" cmpd="sng" algn="ctr">
                      <a:solidFill>
                        <a:srgbClr val="E5E5E5"/>
                      </a:solidFill>
                      <a:prstDash val="solid"/>
                      <a:round/>
                      <a:headEnd type="none" w="med" len="med"/>
                      <a:tailEnd type="none" w="med" len="med"/>
                    </a:lnB>
                    <a:solidFill>
                      <a:srgbClr val="FFFFFF"/>
                    </a:solidFill>
                  </a:tcPr>
                </a:tc>
                <a:tc>
                  <a:txBody>
                    <a:bodyPr/>
                    <a:lstStyle/>
                    <a:p>
                      <a:pPr fontAlgn="t"/>
                      <a:endParaRPr lang="en-US" sz="1200" dirty="0">
                        <a:effectLst/>
                      </a:endParaRPr>
                    </a:p>
                  </a:txBody>
                  <a:tcPr marL="63271" marR="63271" marT="47453" marB="47453">
                    <a:lnL>
                      <a:noFill/>
                    </a:lnL>
                    <a:lnR>
                      <a:noFill/>
                    </a:lnR>
                    <a:lnT w="7620" cap="flat" cmpd="sng" algn="ctr">
                      <a:solidFill>
                        <a:srgbClr val="E5E5E5"/>
                      </a:solidFill>
                      <a:prstDash val="solid"/>
                      <a:round/>
                      <a:headEnd type="none" w="med" len="med"/>
                      <a:tailEnd type="none" w="med" len="med"/>
                    </a:lnT>
                    <a:lnB w="7620"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3292734826"/>
                  </a:ext>
                </a:extLst>
              </a:tr>
              <a:tr h="854154">
                <a:tc>
                  <a:txBody>
                    <a:bodyPr/>
                    <a:lstStyle/>
                    <a:p>
                      <a:pPr fontAlgn="t"/>
                      <a:r>
                        <a:rPr lang="en-US" sz="2800" dirty="0">
                          <a:effectLst/>
                        </a:rPr>
                        <a:t>Source of Authority</a:t>
                      </a:r>
                    </a:p>
                  </a:txBody>
                  <a:tcPr marL="63271" marR="105451" marT="47453" marB="47453">
                    <a:lnL>
                      <a:noFill/>
                    </a:lnL>
                    <a:lnR>
                      <a:noFill/>
                    </a:lnR>
                    <a:lnT w="7620" cap="flat" cmpd="sng" algn="ctr">
                      <a:solidFill>
                        <a:srgbClr val="E5E5E5"/>
                      </a:solidFill>
                      <a:prstDash val="solid"/>
                      <a:round/>
                      <a:headEnd type="none" w="med" len="med"/>
                      <a:tailEnd type="none" w="med" len="med"/>
                    </a:lnT>
                    <a:lnB w="7620" cap="flat" cmpd="sng" algn="ctr">
                      <a:solidFill>
                        <a:srgbClr val="E5E5E5"/>
                      </a:solidFill>
                      <a:prstDash val="solid"/>
                      <a:round/>
                      <a:headEnd type="none" w="med" len="med"/>
                      <a:tailEnd type="none" w="med" len="med"/>
                    </a:lnB>
                    <a:solidFill>
                      <a:srgbClr val="FFFFFF"/>
                    </a:solidFill>
                  </a:tcPr>
                </a:tc>
                <a:tc>
                  <a:txBody>
                    <a:bodyPr/>
                    <a:lstStyle/>
                    <a:p>
                      <a:pPr fontAlgn="t"/>
                      <a:r>
                        <a:rPr lang="en-US" sz="2800">
                          <a:effectLst/>
                        </a:rPr>
                        <a:t>Human interpretations or traditions</a:t>
                      </a:r>
                    </a:p>
                  </a:txBody>
                  <a:tcPr marL="63271" marR="105451" marT="47453" marB="47453">
                    <a:lnL>
                      <a:noFill/>
                    </a:lnL>
                    <a:lnR>
                      <a:noFill/>
                    </a:lnR>
                    <a:lnT w="7620" cap="flat" cmpd="sng" algn="ctr">
                      <a:solidFill>
                        <a:srgbClr val="E5E5E5"/>
                      </a:solidFill>
                      <a:prstDash val="solid"/>
                      <a:round/>
                      <a:headEnd type="none" w="med" len="med"/>
                      <a:tailEnd type="none" w="med" len="med"/>
                    </a:lnT>
                    <a:lnB w="7620" cap="flat" cmpd="sng" algn="ctr">
                      <a:solidFill>
                        <a:srgbClr val="E5E5E5"/>
                      </a:solidFill>
                      <a:prstDash val="solid"/>
                      <a:round/>
                      <a:headEnd type="none" w="med" len="med"/>
                      <a:tailEnd type="none" w="med" len="med"/>
                    </a:lnB>
                    <a:solidFill>
                      <a:srgbClr val="FFFFFF"/>
                    </a:solidFill>
                  </a:tcPr>
                </a:tc>
                <a:tc>
                  <a:txBody>
                    <a:bodyPr/>
                    <a:lstStyle/>
                    <a:p>
                      <a:pPr fontAlgn="t"/>
                      <a:r>
                        <a:rPr lang="en-US" sz="2800">
                          <a:effectLst/>
                        </a:rPr>
                        <a:t>Scripture alone</a:t>
                      </a:r>
                    </a:p>
                  </a:txBody>
                  <a:tcPr marL="63271" marR="105451" marT="47453" marB="47453">
                    <a:lnL>
                      <a:noFill/>
                    </a:lnL>
                    <a:lnR>
                      <a:noFill/>
                    </a:lnR>
                    <a:lnT w="7620" cap="flat" cmpd="sng" algn="ctr">
                      <a:solidFill>
                        <a:srgbClr val="E5E5E5"/>
                      </a:solidFill>
                      <a:prstDash val="solid"/>
                      <a:round/>
                      <a:headEnd type="none" w="med" len="med"/>
                      <a:tailEnd type="none" w="med" len="med"/>
                    </a:lnT>
                    <a:lnB w="7620" cap="flat" cmpd="sng" algn="ctr">
                      <a:solidFill>
                        <a:srgbClr val="E5E5E5"/>
                      </a:solidFill>
                      <a:prstDash val="solid"/>
                      <a:round/>
                      <a:headEnd type="none" w="med" len="med"/>
                      <a:tailEnd type="none" w="med" len="med"/>
                    </a:lnB>
                    <a:solidFill>
                      <a:srgbClr val="FFFFFF"/>
                    </a:solidFill>
                  </a:tcPr>
                </a:tc>
                <a:tc>
                  <a:txBody>
                    <a:bodyPr/>
                    <a:lstStyle/>
                    <a:p>
                      <a:pPr fontAlgn="t"/>
                      <a:endParaRPr lang="en-US" sz="1200" dirty="0">
                        <a:effectLst/>
                      </a:endParaRPr>
                    </a:p>
                  </a:txBody>
                  <a:tcPr marL="63271" marR="63271" marT="47453" marB="47453">
                    <a:lnL>
                      <a:noFill/>
                    </a:lnL>
                    <a:lnR>
                      <a:noFill/>
                    </a:lnR>
                    <a:lnT w="7620" cap="flat" cmpd="sng" algn="ctr">
                      <a:solidFill>
                        <a:srgbClr val="E5E5E5"/>
                      </a:solidFill>
                      <a:prstDash val="solid"/>
                      <a:round/>
                      <a:headEnd type="none" w="med" len="med"/>
                      <a:tailEnd type="none" w="med" len="med"/>
                    </a:lnT>
                    <a:lnB w="7620" cap="flat" cmpd="sng" algn="ctr">
                      <a:solidFill>
                        <a:srgbClr val="E5E5E5"/>
                      </a:solidFill>
                      <a:prstDash val="solid"/>
                      <a:round/>
                      <a:headEnd type="none" w="med" len="med"/>
                      <a:tailEnd type="none" w="med" len="med"/>
                    </a:lnB>
                    <a:solidFill>
                      <a:srgbClr val="FFFFFF"/>
                    </a:solidFill>
                  </a:tcPr>
                </a:tc>
                <a:extLst>
                  <a:ext uri="{0D108BD9-81ED-4DB2-BD59-A6C34878D82A}">
                    <a16:rowId xmlns:a16="http://schemas.microsoft.com/office/drawing/2014/main" val="1628005808"/>
                  </a:ext>
                </a:extLst>
              </a:tr>
              <a:tr h="1043967">
                <a:tc>
                  <a:txBody>
                    <a:bodyPr/>
                    <a:lstStyle/>
                    <a:p>
                      <a:pPr fontAlgn="t"/>
                      <a:r>
                        <a:rPr lang="en-US" sz="2800" dirty="0">
                          <a:effectLst/>
                        </a:rPr>
                        <a:t>Focus</a:t>
                      </a:r>
                    </a:p>
                  </a:txBody>
                  <a:tcPr marL="63271" marR="105451" marT="47453" marB="47453">
                    <a:lnL>
                      <a:noFill/>
                    </a:lnL>
                    <a:lnR>
                      <a:noFill/>
                    </a:lnR>
                    <a:lnT w="7620" cap="flat" cmpd="sng" algn="ctr">
                      <a:solidFill>
                        <a:srgbClr val="E5E5E5"/>
                      </a:solidFill>
                      <a:prstDash val="solid"/>
                      <a:round/>
                      <a:headEnd type="none" w="med" len="med"/>
                      <a:tailEnd type="none" w="med" len="med"/>
                    </a:lnT>
                    <a:lnB w="7620" cap="flat" cmpd="sng" algn="ctr">
                      <a:solidFill>
                        <a:srgbClr val="E5E5E5"/>
                      </a:solidFill>
                      <a:prstDash val="solid"/>
                      <a:round/>
                      <a:headEnd type="none" w="med" len="med"/>
                      <a:tailEnd type="none" w="med" len="med"/>
                    </a:lnB>
                    <a:solidFill>
                      <a:srgbClr val="FFFFFF"/>
                    </a:solidFill>
                  </a:tcPr>
                </a:tc>
                <a:tc>
                  <a:txBody>
                    <a:bodyPr/>
                    <a:lstStyle/>
                    <a:p>
                      <a:pPr fontAlgn="t"/>
                      <a:r>
                        <a:rPr lang="en-US" sz="2800" dirty="0">
                          <a:effectLst/>
                        </a:rPr>
                        <a:t>Self-improvement or prosperity</a:t>
                      </a:r>
                    </a:p>
                  </a:txBody>
                  <a:tcPr marL="63271" marR="105451" marT="47453" marB="47453">
                    <a:lnL>
                      <a:noFill/>
                    </a:lnL>
                    <a:lnR>
                      <a:noFill/>
                    </a:lnR>
                    <a:lnT w="7620" cap="flat" cmpd="sng" algn="ctr">
                      <a:solidFill>
                        <a:srgbClr val="E5E5E5"/>
                      </a:solidFill>
                      <a:prstDash val="solid"/>
                      <a:round/>
                      <a:headEnd type="none" w="med" len="med"/>
                      <a:tailEnd type="none" w="med" len="med"/>
                    </a:lnT>
                    <a:lnB w="7620" cap="flat" cmpd="sng" algn="ctr">
                      <a:solidFill>
                        <a:srgbClr val="E5E5E5"/>
                      </a:solidFill>
                      <a:prstDash val="solid"/>
                      <a:round/>
                      <a:headEnd type="none" w="med" len="med"/>
                      <a:tailEnd type="none" w="med" len="med"/>
                    </a:lnB>
                    <a:solidFill>
                      <a:srgbClr val="FFFFFF"/>
                    </a:solidFill>
                  </a:tcPr>
                </a:tc>
                <a:tc>
                  <a:txBody>
                    <a:bodyPr/>
                    <a:lstStyle/>
                    <a:p>
                      <a:pPr fontAlgn="t"/>
                      <a:r>
                        <a:rPr lang="en-US" sz="2800" dirty="0">
                          <a:effectLst/>
                        </a:rPr>
                        <a:t>Relationship with God through </a:t>
                      </a:r>
                    </a:p>
                    <a:p>
                      <a:pPr fontAlgn="t"/>
                      <a:r>
                        <a:rPr lang="en-US" sz="2800" dirty="0">
                          <a:effectLst/>
                        </a:rPr>
                        <a:t>Jesus</a:t>
                      </a:r>
                    </a:p>
                  </a:txBody>
                  <a:tcPr marL="63271" marR="105451" marT="47453" marB="47453">
                    <a:lnL>
                      <a:noFill/>
                    </a:lnL>
                    <a:lnR>
                      <a:noFill/>
                    </a:lnR>
                    <a:lnT w="7620" cap="flat" cmpd="sng" algn="ctr">
                      <a:solidFill>
                        <a:srgbClr val="E5E5E5"/>
                      </a:solidFill>
                      <a:prstDash val="solid"/>
                      <a:round/>
                      <a:headEnd type="none" w="med" len="med"/>
                      <a:tailEnd type="none" w="med" len="med"/>
                    </a:lnT>
                    <a:lnB w="7620" cap="flat" cmpd="sng" algn="ctr">
                      <a:solidFill>
                        <a:srgbClr val="E5E5E5"/>
                      </a:solidFill>
                      <a:prstDash val="solid"/>
                      <a:round/>
                      <a:headEnd type="none" w="med" len="med"/>
                      <a:tailEnd type="none" w="med" len="med"/>
                    </a:lnB>
                    <a:solidFill>
                      <a:srgbClr val="FFFFFF"/>
                    </a:solidFill>
                  </a:tcPr>
                </a:tc>
                <a:tc>
                  <a:txBody>
                    <a:bodyPr/>
                    <a:lstStyle/>
                    <a:p>
                      <a:endParaRPr lang="en-US" sz="1200" dirty="0"/>
                    </a:p>
                  </a:txBody>
                  <a:tcPr marL="63271" marR="63271" marT="31635" marB="31635">
                    <a:lnL>
                      <a:noFill/>
                    </a:lnL>
                    <a:lnT w="7620" cap="flat" cmpd="sng" algn="ctr">
                      <a:solidFill>
                        <a:srgbClr val="E5E5E5"/>
                      </a:solidFill>
                      <a:prstDash val="solid"/>
                      <a:round/>
                      <a:headEnd type="none" w="med" len="med"/>
                      <a:tailEnd type="none" w="med" len="med"/>
                    </a:lnT>
                  </a:tcPr>
                </a:tc>
                <a:extLst>
                  <a:ext uri="{0D108BD9-81ED-4DB2-BD59-A6C34878D82A}">
                    <a16:rowId xmlns:a16="http://schemas.microsoft.com/office/drawing/2014/main" val="3092747773"/>
                  </a:ext>
                </a:extLst>
              </a:tr>
            </a:tbl>
          </a:graphicData>
        </a:graphic>
      </p:graphicFrame>
      <p:sp>
        <p:nvSpPr>
          <p:cNvPr id="5" name="Rectangle 1">
            <a:extLst>
              <a:ext uri="{FF2B5EF4-FFF2-40B4-BE49-F238E27FC236}">
                <a16:creationId xmlns:a16="http://schemas.microsoft.com/office/drawing/2014/main" id="{CA061154-85FD-36AB-A9BF-A557A9930B8B}"/>
              </a:ext>
            </a:extLst>
          </p:cNvPr>
          <p:cNvSpPr>
            <a:spLocks noChangeArrowheads="1"/>
          </p:cNvSpPr>
          <p:nvPr/>
        </p:nvSpPr>
        <p:spPr bwMode="auto">
          <a:xfrm>
            <a:off x="-1" y="136267"/>
            <a:ext cx="37981068" cy="184666"/>
          </a:xfrm>
          <a:prstGeom prst="rect">
            <a:avLst/>
          </a:prstGeom>
          <a:solidFill>
            <a:srgbClr val="D1DB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696" tIns="0" rIns="12696"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111111"/>
                </a:solidFill>
                <a:effectLst/>
                <a:latin typeface="-apple-system"/>
              </a:rPr>
              <a:t>Comparison of False Gospel and True Gospel</a:t>
            </a:r>
            <a:r>
              <a:rPr kumimoji="0" lang="en-US" altLang="en-US" sz="8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761043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4C64B-C3D2-C688-23C7-99ECAC54D95C}"/>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9038620-28CE-EEB7-3971-CC353FDE52BE}"/>
              </a:ext>
            </a:extLst>
          </p:cNvPr>
          <p:cNvSpPr>
            <a:spLocks noGrp="1"/>
          </p:cNvSpPr>
          <p:nvPr>
            <p:ph idx="1"/>
          </p:nvPr>
        </p:nvSpPr>
        <p:spPr>
          <a:xfrm>
            <a:off x="232913" y="410844"/>
            <a:ext cx="11723298" cy="5766119"/>
          </a:xfrm>
        </p:spPr>
        <p:txBody>
          <a:bodyPr/>
          <a:lstStyle/>
          <a:p>
            <a:pPr marL="0" indent="0">
              <a:buNone/>
            </a:pPr>
            <a:endParaRPr lang="en-US" b="0" i="0" dirty="0">
              <a:solidFill>
                <a:srgbClr val="01103A"/>
              </a:solidFill>
              <a:effectLst/>
              <a:latin typeface="arial" panose="020B0604020202020204" pitchFamily="34" charset="0"/>
            </a:endParaRPr>
          </a:p>
          <a:p>
            <a:pPr marL="0" indent="0">
              <a:buNone/>
            </a:pPr>
            <a:r>
              <a:rPr lang="en-US" b="0" i="0" dirty="0">
                <a:solidFill>
                  <a:srgbClr val="01103A"/>
                </a:solidFill>
                <a:effectLst/>
                <a:latin typeface="arial" panose="020B0604020202020204" pitchFamily="34" charset="0"/>
              </a:rPr>
              <a:t>Gen 3:1 Now the serpent was more crafty than any beast of the field which the LORD God had made. And he said to the woman, “Indeed, has  God said, ‘You shall not eat from any tree of the garden’?”</a:t>
            </a:r>
          </a:p>
          <a:p>
            <a:pPr marL="0" indent="0">
              <a:buNone/>
            </a:pPr>
            <a:r>
              <a:rPr lang="en-US" dirty="0">
                <a:solidFill>
                  <a:srgbClr val="01103A"/>
                </a:solidFill>
                <a:latin typeface="arial" panose="020B0604020202020204" pitchFamily="34" charset="0"/>
              </a:rPr>
              <a:t>	Doubt			Any				Minimize</a:t>
            </a:r>
          </a:p>
          <a:p>
            <a:pPr marL="0" indent="0">
              <a:buNone/>
            </a:pPr>
            <a:r>
              <a:rPr lang="en-US" dirty="0">
                <a:solidFill>
                  <a:srgbClr val="01103A"/>
                </a:solidFill>
                <a:latin typeface="arial" panose="020B0604020202020204" pitchFamily="34" charset="0"/>
              </a:rPr>
              <a:t>Gen 3:2-3 </a:t>
            </a:r>
            <a:r>
              <a:rPr lang="en-US" b="0" i="0" dirty="0">
                <a:solidFill>
                  <a:srgbClr val="01103A"/>
                </a:solidFill>
                <a:effectLst/>
                <a:latin typeface="arial" panose="020B0604020202020204" pitchFamily="34" charset="0"/>
              </a:rPr>
              <a:t>The woman said to the serpent, “From the fruit of the trees of the garden we may eat; but from the fruit of the tree which is in the middle of the garden, God has said, ‘You shall not eat from it or touch it, or you will die.’”</a:t>
            </a:r>
          </a:p>
          <a:p>
            <a:pPr marL="0" indent="0">
              <a:buNone/>
            </a:pPr>
            <a:r>
              <a:rPr lang="en-US" dirty="0">
                <a:solidFill>
                  <a:srgbClr val="01103A"/>
                </a:solidFill>
                <a:latin typeface="arial" panose="020B0604020202020204" pitchFamily="34" charset="0"/>
              </a:rPr>
              <a:t>	Distortion			Touch			Add</a:t>
            </a:r>
          </a:p>
          <a:p>
            <a:pPr marL="0" indent="0">
              <a:buNone/>
            </a:pPr>
            <a:r>
              <a:rPr lang="en-US" dirty="0">
                <a:solidFill>
                  <a:srgbClr val="01103A"/>
                </a:solidFill>
                <a:latin typeface="arial" panose="020B0604020202020204" pitchFamily="34" charset="0"/>
              </a:rPr>
              <a:t>Gen 3:4 </a:t>
            </a:r>
            <a:r>
              <a:rPr lang="en-US" b="0" i="0" dirty="0">
                <a:solidFill>
                  <a:srgbClr val="01103A"/>
                </a:solidFill>
                <a:effectLst/>
                <a:latin typeface="arial" panose="020B0604020202020204" pitchFamily="34" charset="0"/>
              </a:rPr>
              <a:t>The serpent said to the woman, “You surely will not die!</a:t>
            </a:r>
          </a:p>
          <a:p>
            <a:pPr marL="0" indent="0">
              <a:buNone/>
            </a:pPr>
            <a:r>
              <a:rPr lang="en-US" dirty="0">
                <a:solidFill>
                  <a:srgbClr val="01103A"/>
                </a:solidFill>
                <a:latin typeface="arial" panose="020B0604020202020204" pitchFamily="34" charset="0"/>
              </a:rPr>
              <a:t>	Denial			Surely			Soften</a:t>
            </a:r>
            <a:endParaRPr lang="en-US" dirty="0"/>
          </a:p>
        </p:txBody>
      </p:sp>
    </p:spTree>
    <p:extLst>
      <p:ext uri="{BB962C8B-B14F-4D97-AF65-F5344CB8AC3E}">
        <p14:creationId xmlns:p14="http://schemas.microsoft.com/office/powerpoint/2010/main" val="4950748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6691D-85BD-A101-5A41-4A8C708668F9}"/>
              </a:ext>
            </a:extLst>
          </p:cNvPr>
          <p:cNvSpPr>
            <a:spLocks noGrp="1"/>
          </p:cNvSpPr>
          <p:nvPr>
            <p:ph type="title"/>
          </p:nvPr>
        </p:nvSpPr>
        <p:spPr>
          <a:xfrm flipV="1">
            <a:off x="838200" y="319178"/>
            <a:ext cx="10515600" cy="45948"/>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9FFDD24-A77A-67BB-0EBC-83375D9379D9}"/>
              </a:ext>
            </a:extLst>
          </p:cNvPr>
          <p:cNvSpPr>
            <a:spLocks noGrp="1"/>
          </p:cNvSpPr>
          <p:nvPr>
            <p:ph idx="1"/>
          </p:nvPr>
        </p:nvSpPr>
        <p:spPr>
          <a:xfrm>
            <a:off x="483079" y="480085"/>
            <a:ext cx="10870721" cy="5765889"/>
          </a:xfrm>
        </p:spPr>
        <p:txBody>
          <a:bodyPr>
            <a:noAutofit/>
          </a:bodyPr>
          <a:lstStyle/>
          <a:p>
            <a:pPr marL="0" indent="0">
              <a:buNone/>
            </a:pPr>
            <a:r>
              <a:rPr lang="en-US" sz="3600" dirty="0"/>
              <a:t>“You see things, and say ‘Why?’ But I dream things that never were and say, ‘Why not?’” </a:t>
            </a:r>
            <a:r>
              <a:rPr lang="en-US" sz="3200" dirty="0"/>
              <a:t>Robert F. Kennedy </a:t>
            </a:r>
          </a:p>
          <a:p>
            <a:pPr marL="0" indent="0">
              <a:buNone/>
            </a:pPr>
            <a:endParaRPr lang="en-US" sz="3600" dirty="0"/>
          </a:p>
          <a:p>
            <a:pPr marL="0" indent="0">
              <a:buNone/>
            </a:pPr>
            <a:r>
              <a:rPr lang="en-US" sz="3600" dirty="0"/>
              <a:t>“While these stirring words may well encapsulate the American attitude toward life, it is important to note that they were written by a European, George Bernard Shaw in his play </a:t>
            </a:r>
            <a:r>
              <a:rPr lang="en-US" sz="3600" i="1" dirty="0"/>
              <a:t>Back to Methuselah </a:t>
            </a:r>
            <a:r>
              <a:rPr lang="en-US" sz="3600" dirty="0"/>
              <a:t>(1921). The opening scene takes place in the Garden of Eden, and the character to whom Shaw gives the question is the serpent.”</a:t>
            </a:r>
          </a:p>
          <a:p>
            <a:pPr marL="0" indent="0">
              <a:buNone/>
            </a:pPr>
            <a:r>
              <a:rPr lang="en-US" sz="3200" dirty="0"/>
              <a:t>Ronald A. Wells, </a:t>
            </a:r>
            <a:r>
              <a:rPr lang="en-US" sz="3200" i="1" dirty="0"/>
              <a:t>History Through the Eyes of Faith </a:t>
            </a:r>
            <a:r>
              <a:rPr lang="en-US" sz="3200" dirty="0"/>
              <a:t>(1989)</a:t>
            </a:r>
          </a:p>
        </p:txBody>
      </p:sp>
    </p:spTree>
    <p:extLst>
      <p:ext uri="{BB962C8B-B14F-4D97-AF65-F5344CB8AC3E}">
        <p14:creationId xmlns:p14="http://schemas.microsoft.com/office/powerpoint/2010/main" val="23257652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6D1BE-CFC4-2490-5FF8-82423A626C3B}"/>
              </a:ext>
            </a:extLst>
          </p:cNvPr>
          <p:cNvSpPr>
            <a:spLocks noGrp="1"/>
          </p:cNvSpPr>
          <p:nvPr>
            <p:ph type="title"/>
          </p:nvPr>
        </p:nvSpPr>
        <p:spPr>
          <a:xfrm>
            <a:off x="838200" y="365125"/>
            <a:ext cx="10515600" cy="4894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6324743-AD39-375A-3A27-038857C041D8}"/>
              </a:ext>
            </a:extLst>
          </p:cNvPr>
          <p:cNvSpPr>
            <a:spLocks noGrp="1"/>
          </p:cNvSpPr>
          <p:nvPr>
            <p:ph idx="1"/>
          </p:nvPr>
        </p:nvSpPr>
        <p:spPr>
          <a:xfrm>
            <a:off x="284672" y="479903"/>
            <a:ext cx="11516264" cy="6196942"/>
          </a:xfrm>
        </p:spPr>
        <p:txBody>
          <a:bodyPr>
            <a:noAutofit/>
          </a:bodyPr>
          <a:lstStyle/>
          <a:p>
            <a:pPr marL="0" indent="0">
              <a:buNone/>
            </a:pPr>
            <a:r>
              <a:rPr lang="en-US" sz="3200" dirty="0"/>
              <a:t>God’s Response: </a:t>
            </a:r>
            <a:r>
              <a:rPr lang="en-US" sz="3200" b="1" dirty="0"/>
              <a:t>Removal of Doubt</a:t>
            </a:r>
            <a:r>
              <a:rPr lang="en-US" sz="3200" dirty="0"/>
              <a:t> and </a:t>
            </a:r>
            <a:r>
              <a:rPr lang="en-US" sz="3200" u="sng" dirty="0"/>
              <a:t>Distorted Life</a:t>
            </a:r>
            <a:endParaRPr lang="en-US" sz="3200" b="1" u="sng" dirty="0"/>
          </a:p>
          <a:p>
            <a:pPr marL="0" indent="0">
              <a:buNone/>
            </a:pPr>
            <a:r>
              <a:rPr lang="en-US" sz="3200" dirty="0"/>
              <a:t>Gen 3:14 </a:t>
            </a:r>
            <a:r>
              <a:rPr lang="en-US" sz="3200" b="0" i="0" dirty="0">
                <a:solidFill>
                  <a:srgbClr val="01103A"/>
                </a:solidFill>
                <a:effectLst/>
              </a:rPr>
              <a:t>The LORD God said to the </a:t>
            </a:r>
            <a:r>
              <a:rPr lang="en-US" sz="3200" b="0" i="1" dirty="0">
                <a:solidFill>
                  <a:srgbClr val="01103A"/>
                </a:solidFill>
                <a:effectLst/>
              </a:rPr>
              <a:t>serpent</a:t>
            </a:r>
            <a:r>
              <a:rPr lang="en-US" sz="3200" b="0" i="0" dirty="0">
                <a:solidFill>
                  <a:srgbClr val="01103A"/>
                </a:solidFill>
                <a:effectLst/>
              </a:rPr>
              <a:t>, “Because you have done this, </a:t>
            </a:r>
            <a:r>
              <a:rPr lang="en-US" sz="3200" b="1" i="0" dirty="0">
                <a:solidFill>
                  <a:srgbClr val="01103A"/>
                </a:solidFill>
                <a:effectLst/>
              </a:rPr>
              <a:t>cursed are you </a:t>
            </a:r>
            <a:r>
              <a:rPr lang="en-US" sz="3200" b="0" i="0" dirty="0">
                <a:solidFill>
                  <a:srgbClr val="01103A"/>
                </a:solidFill>
                <a:effectLst/>
              </a:rPr>
              <a:t>more than all cattle, and more than every beast of the field; on your belly you will go, and </a:t>
            </a:r>
            <a:r>
              <a:rPr lang="en-US" sz="3200" b="0" i="0" u="sng" dirty="0">
                <a:solidFill>
                  <a:srgbClr val="01103A"/>
                </a:solidFill>
                <a:effectLst/>
              </a:rPr>
              <a:t>dust you will eat</a:t>
            </a:r>
            <a:r>
              <a:rPr lang="en-US" sz="3200" b="0" i="0" dirty="0">
                <a:solidFill>
                  <a:srgbClr val="01103A"/>
                </a:solidFill>
                <a:effectLst/>
              </a:rPr>
              <a:t> all the days of your life;</a:t>
            </a:r>
          </a:p>
          <a:p>
            <a:pPr marL="0" indent="0">
              <a:buNone/>
            </a:pPr>
            <a:r>
              <a:rPr lang="en-US" sz="3200" dirty="0">
                <a:solidFill>
                  <a:srgbClr val="01103A"/>
                </a:solidFill>
              </a:rPr>
              <a:t>Gen 3:16 </a:t>
            </a:r>
            <a:r>
              <a:rPr lang="en-US" sz="3200" b="0" i="0" dirty="0">
                <a:solidFill>
                  <a:srgbClr val="01103A"/>
                </a:solidFill>
                <a:effectLst/>
              </a:rPr>
              <a:t>To the </a:t>
            </a:r>
            <a:r>
              <a:rPr lang="en-US" sz="3200" b="0" i="1" dirty="0">
                <a:solidFill>
                  <a:srgbClr val="01103A"/>
                </a:solidFill>
                <a:effectLst/>
              </a:rPr>
              <a:t>woman</a:t>
            </a:r>
            <a:r>
              <a:rPr lang="en-US" sz="3200" b="0" i="0" dirty="0">
                <a:solidFill>
                  <a:srgbClr val="01103A"/>
                </a:solidFill>
                <a:effectLst/>
              </a:rPr>
              <a:t> He said, “I will greatly </a:t>
            </a:r>
            <a:r>
              <a:rPr lang="en-US" sz="3200" b="1" i="0" dirty="0">
                <a:solidFill>
                  <a:srgbClr val="01103A"/>
                </a:solidFill>
                <a:effectLst/>
              </a:rPr>
              <a:t>multiply your pain </a:t>
            </a:r>
            <a:r>
              <a:rPr lang="en-US" sz="3200" b="0" i="0" dirty="0">
                <a:solidFill>
                  <a:srgbClr val="01103A"/>
                </a:solidFill>
                <a:effectLst/>
              </a:rPr>
              <a:t>in childbirth, in pain you will bring forth children; yet your desire will be for your husband, and he will </a:t>
            </a:r>
            <a:r>
              <a:rPr lang="en-US" sz="3200" b="0" i="0" u="sng" dirty="0">
                <a:solidFill>
                  <a:srgbClr val="01103A"/>
                </a:solidFill>
                <a:effectLst/>
              </a:rPr>
              <a:t>rule over you</a:t>
            </a:r>
            <a:r>
              <a:rPr lang="en-US" sz="3200" b="0" i="0" dirty="0">
                <a:solidFill>
                  <a:srgbClr val="01103A"/>
                </a:solidFill>
                <a:effectLst/>
              </a:rPr>
              <a:t>.”</a:t>
            </a:r>
          </a:p>
          <a:p>
            <a:pPr marL="0" indent="0">
              <a:buNone/>
            </a:pPr>
            <a:r>
              <a:rPr lang="en-US" sz="3200" dirty="0">
                <a:solidFill>
                  <a:srgbClr val="01103A"/>
                </a:solidFill>
              </a:rPr>
              <a:t>Gen 3:17-18a </a:t>
            </a:r>
            <a:r>
              <a:rPr lang="en-US" sz="3200" b="0" i="0" dirty="0">
                <a:solidFill>
                  <a:srgbClr val="01103A"/>
                </a:solidFill>
                <a:effectLst/>
              </a:rPr>
              <a:t>Then to </a:t>
            </a:r>
            <a:r>
              <a:rPr lang="en-US" sz="3200" b="0" i="1" dirty="0">
                <a:solidFill>
                  <a:srgbClr val="01103A"/>
                </a:solidFill>
                <a:effectLst/>
              </a:rPr>
              <a:t>Adam</a:t>
            </a:r>
            <a:r>
              <a:rPr lang="en-US" sz="3200" b="0" i="0" dirty="0">
                <a:solidFill>
                  <a:srgbClr val="01103A"/>
                </a:solidFill>
                <a:effectLst/>
              </a:rPr>
              <a:t> He said, “Because you have listened to the voice of your wife, and have eaten from the tree about which I commanded you, saying, ‘You shall not eat from it’; </a:t>
            </a:r>
            <a:r>
              <a:rPr lang="en-US" sz="3200" b="1" i="0" dirty="0">
                <a:solidFill>
                  <a:srgbClr val="01103A"/>
                </a:solidFill>
                <a:effectLst/>
              </a:rPr>
              <a:t>cursed is the ground </a:t>
            </a:r>
            <a:r>
              <a:rPr lang="en-US" sz="3200" b="0" i="0" dirty="0">
                <a:solidFill>
                  <a:srgbClr val="01103A"/>
                </a:solidFill>
                <a:effectLst/>
              </a:rPr>
              <a:t>because of you; In toil you will eat of it all the days of your life. Both </a:t>
            </a:r>
            <a:r>
              <a:rPr lang="en-US" sz="3200" b="0" i="0" u="sng" dirty="0">
                <a:solidFill>
                  <a:srgbClr val="01103A"/>
                </a:solidFill>
                <a:effectLst/>
              </a:rPr>
              <a:t>thorns and thistles</a:t>
            </a:r>
            <a:r>
              <a:rPr lang="en-US" sz="3200" b="0" i="0" dirty="0">
                <a:solidFill>
                  <a:srgbClr val="01103A"/>
                </a:solidFill>
                <a:effectLst/>
              </a:rPr>
              <a:t> it shall grow for you.”</a:t>
            </a:r>
            <a:endParaRPr lang="en-US" sz="3200" dirty="0"/>
          </a:p>
        </p:txBody>
      </p:sp>
    </p:spTree>
    <p:extLst>
      <p:ext uri="{BB962C8B-B14F-4D97-AF65-F5344CB8AC3E}">
        <p14:creationId xmlns:p14="http://schemas.microsoft.com/office/powerpoint/2010/main" val="17596728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7AAC0-C7F3-153C-A9BE-D2A23B2241FE}"/>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2F515E9C-F5C0-9A81-1854-1144832ED5CC}"/>
              </a:ext>
            </a:extLst>
          </p:cNvPr>
          <p:cNvSpPr>
            <a:spLocks noGrp="1"/>
          </p:cNvSpPr>
          <p:nvPr>
            <p:ph idx="1"/>
          </p:nvPr>
        </p:nvSpPr>
        <p:spPr>
          <a:xfrm>
            <a:off x="838200" y="410844"/>
            <a:ext cx="10515600" cy="5766119"/>
          </a:xfrm>
        </p:spPr>
        <p:txBody>
          <a:bodyPr/>
          <a:lstStyle/>
          <a:p>
            <a:pPr marL="0" indent="0">
              <a:buNone/>
            </a:pPr>
            <a:endParaRPr lang="en-US" dirty="0"/>
          </a:p>
          <a:p>
            <a:pPr marL="0" indent="0">
              <a:buNone/>
            </a:pPr>
            <a:endParaRPr lang="en-US" dirty="0"/>
          </a:p>
          <a:p>
            <a:pPr marL="0" indent="0">
              <a:buNone/>
            </a:pPr>
            <a:r>
              <a:rPr lang="en-US" sz="4400" dirty="0"/>
              <a:t>“Original sin is a negative energy within us all that resists God in order to play God.”</a:t>
            </a:r>
          </a:p>
          <a:p>
            <a:pPr marL="0" indent="0">
              <a:buNone/>
            </a:pPr>
            <a:r>
              <a:rPr lang="en-US" dirty="0"/>
              <a:t>	Ray </a:t>
            </a:r>
            <a:r>
              <a:rPr lang="en-US" dirty="0" err="1"/>
              <a:t>Ortland</a:t>
            </a:r>
            <a:r>
              <a:rPr lang="en-US" dirty="0"/>
              <a:t>, </a:t>
            </a:r>
            <a:r>
              <a:rPr lang="en-US" i="1" dirty="0"/>
              <a:t>What Does the Bible Say About God the Father?</a:t>
            </a:r>
          </a:p>
        </p:txBody>
      </p:sp>
    </p:spTree>
    <p:extLst>
      <p:ext uri="{BB962C8B-B14F-4D97-AF65-F5344CB8AC3E}">
        <p14:creationId xmlns:p14="http://schemas.microsoft.com/office/powerpoint/2010/main" val="24823615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91A92-25D2-4277-5701-7625E3EC1560}"/>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2D51EEE-0538-3B5C-EC59-9995D41EF8DE}"/>
              </a:ext>
            </a:extLst>
          </p:cNvPr>
          <p:cNvSpPr>
            <a:spLocks noGrp="1"/>
          </p:cNvSpPr>
          <p:nvPr>
            <p:ph idx="1"/>
          </p:nvPr>
        </p:nvSpPr>
        <p:spPr>
          <a:xfrm>
            <a:off x="838200" y="365125"/>
            <a:ext cx="10515600" cy="5811838"/>
          </a:xfrm>
        </p:spPr>
        <p:txBody>
          <a:bodyPr/>
          <a:lstStyle/>
          <a:p>
            <a:pPr marL="0" indent="0">
              <a:buNone/>
            </a:pPr>
            <a:endParaRPr lang="en-US" b="0" i="0" dirty="0">
              <a:solidFill>
                <a:srgbClr val="01103A"/>
              </a:solidFill>
              <a:effectLst/>
              <a:latin typeface="arial" panose="020B0604020202020204" pitchFamily="34" charset="0"/>
            </a:endParaRPr>
          </a:p>
          <a:p>
            <a:pPr marL="0" indent="0">
              <a:buNone/>
            </a:pPr>
            <a:endParaRPr lang="en-US" dirty="0">
              <a:solidFill>
                <a:srgbClr val="01103A"/>
              </a:solidFill>
              <a:latin typeface="arial" panose="020B0604020202020204" pitchFamily="34" charset="0"/>
            </a:endParaRPr>
          </a:p>
          <a:p>
            <a:pPr marL="0" indent="0">
              <a:buNone/>
            </a:pPr>
            <a:r>
              <a:rPr lang="en-US" sz="4000" b="0" i="0" dirty="0">
                <a:solidFill>
                  <a:srgbClr val="01103A"/>
                </a:solidFill>
                <a:effectLst/>
              </a:rPr>
              <a:t>Gen 3:15 And I will put enmity between you and the woman, </a:t>
            </a:r>
            <a:r>
              <a:rPr lang="en-US" sz="4000" dirty="0"/>
              <a:t>a</a:t>
            </a:r>
            <a:r>
              <a:rPr lang="en-US" sz="4000" b="0" i="0" dirty="0">
                <a:solidFill>
                  <a:srgbClr val="01103A"/>
                </a:solidFill>
                <a:effectLst/>
              </a:rPr>
              <a:t>nd between your seed and her seed; he shall bruise you on the head, and you shall bruise him on the heel.”</a:t>
            </a:r>
          </a:p>
          <a:p>
            <a:pPr marL="0" indent="0">
              <a:buNone/>
            </a:pPr>
            <a:endParaRPr lang="en-US" sz="4000" dirty="0">
              <a:solidFill>
                <a:srgbClr val="01103A"/>
              </a:solidFill>
            </a:endParaRPr>
          </a:p>
          <a:p>
            <a:pPr marL="0" indent="0">
              <a:buNone/>
            </a:pPr>
            <a:r>
              <a:rPr lang="en-US" sz="4000" dirty="0">
                <a:solidFill>
                  <a:srgbClr val="01103A"/>
                </a:solidFill>
              </a:rPr>
              <a:t>In the midst of judgment, the seed of restoration is planted.</a:t>
            </a:r>
            <a:endParaRPr lang="en-US" sz="4000" dirty="0"/>
          </a:p>
        </p:txBody>
      </p:sp>
    </p:spTree>
    <p:extLst>
      <p:ext uri="{BB962C8B-B14F-4D97-AF65-F5344CB8AC3E}">
        <p14:creationId xmlns:p14="http://schemas.microsoft.com/office/powerpoint/2010/main" val="3397170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2E822-CFA4-0A42-F44F-1EDD6182E7EC}"/>
              </a:ext>
            </a:extLst>
          </p:cNvPr>
          <p:cNvSpPr>
            <a:spLocks noGrp="1"/>
          </p:cNvSpPr>
          <p:nvPr>
            <p:ph type="ctrTitle"/>
          </p:nvPr>
        </p:nvSpPr>
        <p:spPr/>
        <p:txBody>
          <a:bodyPr/>
          <a:lstStyle/>
          <a:p>
            <a:r>
              <a:rPr lang="en-US" b="1" dirty="0"/>
              <a:t>Galatians</a:t>
            </a:r>
          </a:p>
        </p:txBody>
      </p:sp>
      <p:sp>
        <p:nvSpPr>
          <p:cNvPr id="3" name="Subtitle 2">
            <a:extLst>
              <a:ext uri="{FF2B5EF4-FFF2-40B4-BE49-F238E27FC236}">
                <a16:creationId xmlns:a16="http://schemas.microsoft.com/office/drawing/2014/main" id="{23843422-9770-3688-BA8B-26EDB5EE20B9}"/>
              </a:ext>
            </a:extLst>
          </p:cNvPr>
          <p:cNvSpPr>
            <a:spLocks noGrp="1"/>
          </p:cNvSpPr>
          <p:nvPr>
            <p:ph type="subTitle" idx="1"/>
          </p:nvPr>
        </p:nvSpPr>
        <p:spPr/>
        <p:txBody>
          <a:bodyPr>
            <a:normAutofit/>
          </a:bodyPr>
          <a:lstStyle/>
          <a:p>
            <a:r>
              <a:rPr lang="en-US" sz="4800" dirty="0"/>
              <a:t>Only One Way</a:t>
            </a:r>
          </a:p>
        </p:txBody>
      </p:sp>
    </p:spTree>
    <p:extLst>
      <p:ext uri="{BB962C8B-B14F-4D97-AF65-F5344CB8AC3E}">
        <p14:creationId xmlns:p14="http://schemas.microsoft.com/office/powerpoint/2010/main" val="36988355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0BEE8-7FCB-96EF-3BA3-A2EA816AEAE2}"/>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5901F997-987E-7E82-26FC-7BFBE6BCA0A6}"/>
              </a:ext>
            </a:extLst>
          </p:cNvPr>
          <p:cNvSpPr>
            <a:spLocks noGrp="1"/>
          </p:cNvSpPr>
          <p:nvPr>
            <p:ph idx="1"/>
          </p:nvPr>
        </p:nvSpPr>
        <p:spPr>
          <a:xfrm>
            <a:off x="838200" y="431321"/>
            <a:ext cx="10515600" cy="5745642"/>
          </a:xfrm>
        </p:spPr>
        <p:txBody>
          <a:bodyPr>
            <a:normAutofit/>
          </a:bodyPr>
          <a:lstStyle/>
          <a:p>
            <a:pPr marL="0" indent="0">
              <a:buNone/>
            </a:pPr>
            <a:r>
              <a:rPr lang="en-US" sz="4000" dirty="0"/>
              <a:t>“Paul might have addressed the Galatians after this fashion: ‘I am ashamed of you. Your ingratitude grieves me. I am angry with you.’ But his purpose was to call them back to the Gospel. With this purpose in his mind he speaks very gently to them. He could not have chosen a milder expression than this, “I marvel.” It indicates his sorrow and his displeasure.” Luther, p13</a:t>
            </a:r>
          </a:p>
        </p:txBody>
      </p:sp>
    </p:spTree>
    <p:extLst>
      <p:ext uri="{BB962C8B-B14F-4D97-AF65-F5344CB8AC3E}">
        <p14:creationId xmlns:p14="http://schemas.microsoft.com/office/powerpoint/2010/main" val="19584036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D05B2-0218-2C99-279E-E6326E7C331C}"/>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1A4B65A-6A64-FE72-4814-20F82E13E8EF}"/>
              </a:ext>
            </a:extLst>
          </p:cNvPr>
          <p:cNvSpPr>
            <a:spLocks noGrp="1"/>
          </p:cNvSpPr>
          <p:nvPr>
            <p:ph idx="1"/>
          </p:nvPr>
        </p:nvSpPr>
        <p:spPr>
          <a:xfrm>
            <a:off x="838200" y="456563"/>
            <a:ext cx="10515600" cy="5720400"/>
          </a:xfrm>
        </p:spPr>
        <p:txBody>
          <a:bodyPr>
            <a:normAutofit lnSpcReduction="10000"/>
          </a:bodyPr>
          <a:lstStyle/>
          <a:p>
            <a:pPr marL="0" indent="0">
              <a:buNone/>
            </a:pPr>
            <a:r>
              <a:rPr lang="en-US" sz="3600" dirty="0">
                <a:effectLst/>
                <a:ea typeface="Calibri" panose="020F0502020204030204" pitchFamily="34" charset="0"/>
                <a:cs typeface="Times New Roman" panose="02020603050405020304" pitchFamily="18" charset="0"/>
              </a:rPr>
              <a:t>Accepting new doctrines of salvation is not refining but rejecting the true Gospel. The Galatians did not see how the doctrines of the new teachers were subversive to the old, a rejection</a:t>
            </a:r>
            <a:r>
              <a:rPr lang="en-US" sz="3600" dirty="0">
                <a:ea typeface="Calibri" panose="020F0502020204030204" pitchFamily="34" charset="0"/>
                <a:cs typeface="Times New Roman" panose="02020603050405020304" pitchFamily="18" charset="0"/>
              </a:rPr>
              <a:t>, e</a:t>
            </a:r>
            <a:r>
              <a:rPr lang="en-US" sz="3600" dirty="0">
                <a:effectLst/>
                <a:ea typeface="Calibri" panose="020F0502020204030204" pitchFamily="34" charset="0"/>
                <a:cs typeface="Times New Roman" panose="02020603050405020304" pitchFamily="18" charset="0"/>
              </a:rPr>
              <a:t>xchanging liberty for renewed bondage. </a:t>
            </a:r>
          </a:p>
          <a:p>
            <a:pPr marL="0" indent="0">
              <a:buNone/>
            </a:pPr>
            <a:r>
              <a:rPr lang="en-US" sz="3600" dirty="0">
                <a:effectLst/>
                <a:ea typeface="Calibri" panose="020F0502020204030204" pitchFamily="34" charset="0"/>
                <a:cs typeface="Times New Roman" panose="02020603050405020304" pitchFamily="18" charset="0"/>
              </a:rPr>
              <a:t>Luther calls the false apostles “soft martyrs.” They came, knowing that where men profess the name of Christ they may feel secure, instead of into places that the Gospel had not reached. Therefore, their message was derivative, not original; it was a caricature of the true Gospel. Judaizers made good works, which are the effect of justification, its cause. </a:t>
            </a:r>
          </a:p>
          <a:p>
            <a:endParaRPr lang="en-US" dirty="0"/>
          </a:p>
        </p:txBody>
      </p:sp>
    </p:spTree>
    <p:extLst>
      <p:ext uri="{BB962C8B-B14F-4D97-AF65-F5344CB8AC3E}">
        <p14:creationId xmlns:p14="http://schemas.microsoft.com/office/powerpoint/2010/main" val="21993389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FFB9D-61FD-237A-38E5-94F1E1E5823B}"/>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33F39EA-CB64-1E5D-E806-32CE7897E807}"/>
              </a:ext>
            </a:extLst>
          </p:cNvPr>
          <p:cNvSpPr>
            <a:spLocks noGrp="1"/>
          </p:cNvSpPr>
          <p:nvPr>
            <p:ph idx="1"/>
          </p:nvPr>
        </p:nvSpPr>
        <p:spPr>
          <a:xfrm>
            <a:off x="838200" y="365125"/>
            <a:ext cx="10515600" cy="5811838"/>
          </a:xfrm>
        </p:spPr>
        <p:txBody>
          <a:bodyPr>
            <a:normAutofit/>
          </a:bodyPr>
          <a:lstStyle/>
          <a:p>
            <a:pPr marL="0" indent="0">
              <a:buNone/>
            </a:pPr>
            <a:r>
              <a:rPr lang="en-US" sz="4000" dirty="0">
                <a:effectLst/>
                <a:ea typeface="Calibri" panose="020F0502020204030204" pitchFamily="34" charset="0"/>
                <a:cs typeface="Times New Roman" panose="02020603050405020304" pitchFamily="18" charset="0"/>
              </a:rPr>
              <a:t>Gal 1[6], “I am amazed [or I marvel] that you are so quickly deserting Him who called you by the grace of Christ for a different gospel.”</a:t>
            </a:r>
          </a:p>
          <a:p>
            <a:pPr marL="0" indent="0">
              <a:buNone/>
            </a:pPr>
            <a:r>
              <a:rPr lang="en-US" sz="4000" dirty="0">
                <a:ea typeface="Calibri" panose="020F0502020204030204" pitchFamily="34" charset="0"/>
                <a:cs typeface="Times New Roman" panose="02020603050405020304" pitchFamily="18" charset="0"/>
              </a:rPr>
              <a:t>Gal 3 [1]</a:t>
            </a:r>
            <a:r>
              <a:rPr lang="en-US" sz="4000" b="0" i="0" dirty="0">
                <a:solidFill>
                  <a:srgbClr val="01103A"/>
                </a:solidFill>
                <a:effectLst/>
              </a:rPr>
              <a:t> “You foolish Galatians,” who has bewitched you, before whose eyes Jesus  Christ was publicly </a:t>
            </a:r>
            <a:r>
              <a:rPr lang="en-US" sz="4000" b="0" dirty="0">
                <a:solidFill>
                  <a:srgbClr val="01103A"/>
                </a:solidFill>
                <a:effectLst/>
              </a:rPr>
              <a:t>portrayed as </a:t>
            </a:r>
            <a:r>
              <a:rPr lang="en-US" sz="4000" b="0" i="0" dirty="0">
                <a:solidFill>
                  <a:srgbClr val="01103A"/>
                </a:solidFill>
                <a:effectLst/>
              </a:rPr>
              <a:t>crucified?</a:t>
            </a:r>
          </a:p>
          <a:p>
            <a:pPr marL="0" indent="0">
              <a:buNone/>
            </a:pPr>
            <a:endParaRPr lang="en-US" sz="4000" dirty="0">
              <a:solidFill>
                <a:srgbClr val="01103A"/>
              </a:solidFill>
            </a:endParaRPr>
          </a:p>
          <a:p>
            <a:pPr marL="0" indent="0">
              <a:buNone/>
            </a:pPr>
            <a:r>
              <a:rPr lang="en-US" sz="4000" dirty="0">
                <a:solidFill>
                  <a:srgbClr val="01103A"/>
                </a:solidFill>
              </a:rPr>
              <a:t>Who is being addressed here?</a:t>
            </a:r>
            <a:endParaRPr lang="en-US" sz="4000" dirty="0"/>
          </a:p>
        </p:txBody>
      </p:sp>
    </p:spTree>
    <p:extLst>
      <p:ext uri="{BB962C8B-B14F-4D97-AF65-F5344CB8AC3E}">
        <p14:creationId xmlns:p14="http://schemas.microsoft.com/office/powerpoint/2010/main" val="251779951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046D0-2609-40E9-DBB8-98A642AD9ED4}"/>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33A3661-EA92-13C4-049C-8CFBD1DABCA9}"/>
              </a:ext>
            </a:extLst>
          </p:cNvPr>
          <p:cNvSpPr>
            <a:spLocks noGrp="1"/>
          </p:cNvSpPr>
          <p:nvPr>
            <p:ph idx="1"/>
          </p:nvPr>
        </p:nvSpPr>
        <p:spPr>
          <a:xfrm>
            <a:off x="838200" y="365125"/>
            <a:ext cx="10515600" cy="5811838"/>
          </a:xfrm>
        </p:spPr>
        <p:txBody>
          <a:bodyPr>
            <a:normAutofit/>
          </a:bodyPr>
          <a:lstStyle/>
          <a:p>
            <a:pPr marL="0" indent="0">
              <a:buNone/>
            </a:pPr>
            <a:r>
              <a:rPr lang="en-US" sz="3600" dirty="0"/>
              <a:t>1Thes 5[23] </a:t>
            </a:r>
            <a:r>
              <a:rPr lang="en-US" sz="3600" b="0" i="0" dirty="0">
                <a:solidFill>
                  <a:srgbClr val="01103A"/>
                </a:solidFill>
                <a:effectLst/>
              </a:rPr>
              <a:t>Now may the God of peace Himself sanctify you completely; and may your whole spirit, soul, and body be preserved </a:t>
            </a:r>
            <a:r>
              <a:rPr lang="en-US" sz="3600" b="0" dirty="0">
                <a:solidFill>
                  <a:srgbClr val="01103A"/>
                </a:solidFill>
                <a:effectLst/>
              </a:rPr>
              <a:t>blameless at the coming of our Lord Jesus Christ. [24] He who calls you is faithful, who also will do it.</a:t>
            </a:r>
          </a:p>
          <a:p>
            <a:pPr marL="0" indent="0">
              <a:buNone/>
            </a:pPr>
            <a:endParaRPr lang="en-US" sz="3600" dirty="0">
              <a:solidFill>
                <a:srgbClr val="01103A"/>
              </a:solidFill>
            </a:endParaRPr>
          </a:p>
          <a:p>
            <a:pPr marL="0" indent="0">
              <a:buNone/>
            </a:pPr>
            <a:r>
              <a:rPr lang="en-US" sz="3600" dirty="0">
                <a:solidFill>
                  <a:srgbClr val="01103A"/>
                </a:solidFill>
              </a:rPr>
              <a:t>Phil 1[6] B</a:t>
            </a:r>
            <a:r>
              <a:rPr lang="en-US" sz="3600" b="0" i="0" dirty="0">
                <a:solidFill>
                  <a:srgbClr val="01103A"/>
                </a:solidFill>
                <a:effectLst/>
              </a:rPr>
              <a:t>eing confident of this very thing, that He who has begun a </a:t>
            </a:r>
            <a:r>
              <a:rPr lang="en-US" sz="3600" b="0" dirty="0">
                <a:solidFill>
                  <a:srgbClr val="01103A"/>
                </a:solidFill>
                <a:effectLst/>
              </a:rPr>
              <a:t>good work in you will complete it until the day of Jesus </a:t>
            </a:r>
            <a:r>
              <a:rPr lang="en-US" sz="3600" b="0" i="0" dirty="0">
                <a:solidFill>
                  <a:srgbClr val="01103A"/>
                </a:solidFill>
                <a:effectLst/>
              </a:rPr>
              <a:t>Christ.</a:t>
            </a:r>
            <a:endParaRPr lang="en-US" sz="3600" dirty="0"/>
          </a:p>
        </p:txBody>
      </p:sp>
    </p:spTree>
    <p:extLst>
      <p:ext uri="{BB962C8B-B14F-4D97-AF65-F5344CB8AC3E}">
        <p14:creationId xmlns:p14="http://schemas.microsoft.com/office/powerpoint/2010/main" val="39864524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B8D73-85B5-C61F-5A55-EF1DB52AE9DC}"/>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568FB0A-C16D-EF7D-F3F9-FA42BBD27713}"/>
              </a:ext>
            </a:extLst>
          </p:cNvPr>
          <p:cNvSpPr>
            <a:spLocks noGrp="1"/>
          </p:cNvSpPr>
          <p:nvPr>
            <p:ph idx="1"/>
          </p:nvPr>
        </p:nvSpPr>
        <p:spPr>
          <a:xfrm>
            <a:off x="838200" y="1023089"/>
            <a:ext cx="10515600" cy="5153873"/>
          </a:xfrm>
        </p:spPr>
        <p:txBody>
          <a:bodyPr/>
          <a:lstStyle/>
          <a:p>
            <a:pPr marL="0" indent="0">
              <a:buNone/>
            </a:pPr>
            <a:r>
              <a:rPr lang="en-US" sz="4400" dirty="0">
                <a:effectLst/>
                <a:latin typeface="Calibri" panose="020F0502020204030204" pitchFamily="34" charset="0"/>
                <a:ea typeface="Calibri" panose="020F0502020204030204" pitchFamily="34" charset="0"/>
                <a:cs typeface="Times New Roman" panose="02020603050405020304" pitchFamily="18" charset="0"/>
              </a:rPr>
              <a:t>Gal 1 [8] But even if we, or an angel from heaven, should preach to you a gospel contrary to what we have preached to you, he is to be accursed (anathema)! [9] As we have said before so I say again now, if any man is preaching to you a gospel contrary to what you received, he is to be accursed!</a:t>
            </a:r>
          </a:p>
          <a:p>
            <a:pPr marL="0" indent="0">
              <a:buNone/>
            </a:pPr>
            <a:endParaRPr lang="en-US" dirty="0"/>
          </a:p>
        </p:txBody>
      </p:sp>
    </p:spTree>
    <p:extLst>
      <p:ext uri="{BB962C8B-B14F-4D97-AF65-F5344CB8AC3E}">
        <p14:creationId xmlns:p14="http://schemas.microsoft.com/office/powerpoint/2010/main" val="23303768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02B27-D04B-6855-CAE3-499C1BB664B4}"/>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331061D-A26A-7A4B-9E16-B165269184ED}"/>
              </a:ext>
            </a:extLst>
          </p:cNvPr>
          <p:cNvSpPr>
            <a:spLocks noGrp="1"/>
          </p:cNvSpPr>
          <p:nvPr>
            <p:ph idx="1"/>
          </p:nvPr>
        </p:nvSpPr>
        <p:spPr>
          <a:xfrm>
            <a:off x="838200" y="431321"/>
            <a:ext cx="10515600" cy="5745642"/>
          </a:xfrm>
        </p:spPr>
        <p:txBody>
          <a:bodyPr>
            <a:normAutofit fontScale="62500" lnSpcReduction="20000"/>
          </a:bodyPr>
          <a:lstStyle/>
          <a:p>
            <a:pPr marL="0" marR="0">
              <a:lnSpc>
                <a:spcPct val="107000"/>
              </a:lnSpc>
              <a:spcAft>
                <a:spcPts val="800"/>
              </a:spcAft>
              <a:tabLst>
                <a:tab pos="2289175" algn="l"/>
              </a:tabLst>
            </a:pPr>
            <a:r>
              <a:rPr lang="en-US" sz="5700" dirty="0">
                <a:effectLst/>
                <a:latin typeface="Calibri" panose="020F0502020204030204" pitchFamily="34" charset="0"/>
                <a:ea typeface="Calibri" panose="020F0502020204030204" pitchFamily="34" charset="0"/>
                <a:cs typeface="Times New Roman" panose="02020603050405020304" pitchFamily="18" charset="0"/>
              </a:rPr>
              <a:t>Excommunication—Exclusion from all sacraments, especially communion.</a:t>
            </a:r>
          </a:p>
          <a:p>
            <a:pPr marL="0" marR="0">
              <a:lnSpc>
                <a:spcPct val="107000"/>
              </a:lnSpc>
              <a:spcAft>
                <a:spcPts val="800"/>
              </a:spcAft>
              <a:tabLst>
                <a:tab pos="2289175" algn="l"/>
              </a:tabLst>
            </a:pPr>
            <a:r>
              <a:rPr lang="en-US" sz="5700" dirty="0">
                <a:effectLst/>
                <a:latin typeface="Calibri" panose="020F0502020204030204" pitchFamily="34" charset="0"/>
                <a:ea typeface="Calibri" panose="020F0502020204030204" pitchFamily="34" charset="0"/>
                <a:cs typeface="Times New Roman" panose="02020603050405020304" pitchFamily="18" charset="0"/>
              </a:rPr>
              <a:t>Anathema—Exclusion from all fellowship and declaration of one as an outlaw.</a:t>
            </a:r>
          </a:p>
          <a:p>
            <a:pPr marL="0" marR="0">
              <a:lnSpc>
                <a:spcPct val="107000"/>
              </a:lnSpc>
              <a:spcAft>
                <a:spcPts val="800"/>
              </a:spcAft>
              <a:tabLst>
                <a:tab pos="2289175" algn="l"/>
              </a:tabLst>
            </a:pPr>
            <a:r>
              <a:rPr lang="en-US" sz="5700" dirty="0">
                <a:effectLst/>
                <a:latin typeface="Calibri" panose="020F0502020204030204" pitchFamily="34" charset="0"/>
                <a:ea typeface="Calibri" panose="020F0502020204030204" pitchFamily="34" charset="0"/>
                <a:cs typeface="Times New Roman" panose="02020603050405020304" pitchFamily="18" charset="0"/>
              </a:rPr>
              <a:t>Interdict—Exclusion of entire town, diocese, district, or country from all public religious ceremonies, including marriage and burial. Only baptism and extreme unction could be performed, but in private.</a:t>
            </a:r>
          </a:p>
          <a:p>
            <a:pPr marL="0" marR="0">
              <a:lnSpc>
                <a:spcPct val="107000"/>
              </a:lnSpc>
              <a:spcAft>
                <a:spcPts val="800"/>
              </a:spcAft>
              <a:tabLst>
                <a:tab pos="2289175" algn="l"/>
              </a:tabLst>
            </a:pPr>
            <a:r>
              <a:rPr lang="en-US" sz="5700" dirty="0">
                <a:effectLst/>
                <a:latin typeface="Calibri" panose="020F0502020204030204" pitchFamily="34" charset="0"/>
                <a:ea typeface="Calibri" panose="020F0502020204030204" pitchFamily="34" charset="0"/>
                <a:cs typeface="Times New Roman" panose="02020603050405020304" pitchFamily="18" charset="0"/>
              </a:rPr>
              <a:t>Such messengers are not to be received (2John 10-11)</a:t>
            </a:r>
          </a:p>
          <a:p>
            <a:pPr marL="0" indent="0">
              <a:buNone/>
            </a:pPr>
            <a:endParaRPr lang="en-US" dirty="0"/>
          </a:p>
        </p:txBody>
      </p:sp>
    </p:spTree>
    <p:extLst>
      <p:ext uri="{BB962C8B-B14F-4D97-AF65-F5344CB8AC3E}">
        <p14:creationId xmlns:p14="http://schemas.microsoft.com/office/powerpoint/2010/main" val="24826099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7183A-A70C-7804-4875-C33CBF6C77C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BF7004D-E427-5C42-2C44-0AF305C799A0}"/>
              </a:ext>
            </a:extLst>
          </p:cNvPr>
          <p:cNvSpPr>
            <a:spLocks noGrp="1"/>
          </p:cNvSpPr>
          <p:nvPr>
            <p:ph idx="1"/>
          </p:nvPr>
        </p:nvSpPr>
        <p:spPr/>
        <p:txBody>
          <a:bodyPr/>
          <a:lstStyle/>
          <a:p>
            <a:pPr marL="0" indent="0">
              <a:buNone/>
            </a:pPr>
            <a:r>
              <a:rPr lang="en-US" dirty="0"/>
              <a:t>					</a:t>
            </a:r>
            <a:r>
              <a:rPr lang="en-US" sz="3600" dirty="0"/>
              <a:t>RVL Study</a:t>
            </a:r>
          </a:p>
          <a:p>
            <a:pPr marL="0" indent="0">
              <a:buNone/>
            </a:pPr>
            <a:r>
              <a:rPr lang="en-US" sz="3600" dirty="0"/>
              <a:t>				The Tamarisk Tree</a:t>
            </a:r>
          </a:p>
          <a:p>
            <a:pPr marL="0" indent="0">
              <a:buNone/>
            </a:pPr>
            <a:r>
              <a:rPr lang="en-US" sz="3600" dirty="0"/>
              <a:t>					Episode 3</a:t>
            </a:r>
          </a:p>
        </p:txBody>
      </p:sp>
    </p:spTree>
    <p:extLst>
      <p:ext uri="{BB962C8B-B14F-4D97-AF65-F5344CB8AC3E}">
        <p14:creationId xmlns:p14="http://schemas.microsoft.com/office/powerpoint/2010/main" val="18230559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A104E-242D-BB3F-1103-1E149AA41F50}"/>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E17684F-4F22-060C-0EDA-7D4C8657F15B}"/>
              </a:ext>
            </a:extLst>
          </p:cNvPr>
          <p:cNvSpPr>
            <a:spLocks noGrp="1"/>
          </p:cNvSpPr>
          <p:nvPr>
            <p:ph idx="1"/>
          </p:nvPr>
        </p:nvSpPr>
        <p:spPr>
          <a:xfrm>
            <a:off x="838200" y="410844"/>
            <a:ext cx="10515600" cy="5766119"/>
          </a:xfrm>
        </p:spPr>
        <p:txBody>
          <a:bodyPr>
            <a:normAutofit/>
          </a:bodyPr>
          <a:lstStyle/>
          <a:p>
            <a:pPr marL="0" indent="0">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When God called Moses, he gave a prophecy of His redemptive power and intentions in Exodus 6:6-8: </a:t>
            </a:r>
          </a:p>
          <a:p>
            <a:pPr marL="0" indent="0">
              <a:buNone/>
            </a:pPr>
            <a:r>
              <a:rPr lang="en-US" sz="3600" dirty="0">
                <a:effectLst/>
                <a:latin typeface="Calibri" panose="020F0502020204030204" pitchFamily="34" charset="0"/>
                <a:ea typeface="Calibri" panose="020F0502020204030204" pitchFamily="34" charset="0"/>
                <a:cs typeface="Times New Roman" panose="02020603050405020304" pitchFamily="18" charset="0"/>
              </a:rPr>
              <a:t>(a) </a:t>
            </a:r>
            <a:r>
              <a:rPr lang="en-US" sz="3600" u="sng" dirty="0">
                <a:effectLst/>
                <a:latin typeface="Calibri" panose="020F0502020204030204" pitchFamily="34" charset="0"/>
                <a:ea typeface="Calibri" panose="020F0502020204030204" pitchFamily="34" charset="0"/>
                <a:cs typeface="Times New Roman" panose="02020603050405020304" pitchFamily="18" charset="0"/>
              </a:rPr>
              <a:t>I will</a:t>
            </a:r>
            <a:r>
              <a:rPr lang="en-US" sz="3600" dirty="0">
                <a:effectLst/>
                <a:latin typeface="Calibri" panose="020F0502020204030204" pitchFamily="34" charset="0"/>
                <a:ea typeface="Calibri" panose="020F0502020204030204" pitchFamily="34" charset="0"/>
                <a:cs typeface="Times New Roman" panose="02020603050405020304" pitchFamily="18" charset="0"/>
              </a:rPr>
              <a:t> bring you out from under the burden of the Egyptians, and (b) </a:t>
            </a:r>
            <a:r>
              <a:rPr lang="en-US" sz="3600" u="sng" dirty="0">
                <a:effectLst/>
                <a:latin typeface="Calibri" panose="020F0502020204030204" pitchFamily="34" charset="0"/>
                <a:ea typeface="Calibri" panose="020F0502020204030204" pitchFamily="34" charset="0"/>
                <a:cs typeface="Times New Roman" panose="02020603050405020304" pitchFamily="18" charset="0"/>
              </a:rPr>
              <a:t>I will</a:t>
            </a:r>
            <a:r>
              <a:rPr lang="en-US" sz="3600" dirty="0">
                <a:effectLst/>
                <a:latin typeface="Calibri" panose="020F0502020204030204" pitchFamily="34" charset="0"/>
                <a:ea typeface="Calibri" panose="020F0502020204030204" pitchFamily="34" charset="0"/>
                <a:cs typeface="Times New Roman" panose="02020603050405020304" pitchFamily="18" charset="0"/>
              </a:rPr>
              <a:t> deliver you from their bondage, and (c) </a:t>
            </a:r>
            <a:r>
              <a:rPr lang="en-US" sz="3600" u="sng" dirty="0">
                <a:effectLst/>
                <a:latin typeface="Calibri" panose="020F0502020204030204" pitchFamily="34" charset="0"/>
                <a:ea typeface="Calibri" panose="020F0502020204030204" pitchFamily="34" charset="0"/>
                <a:cs typeface="Times New Roman" panose="02020603050405020304" pitchFamily="18" charset="0"/>
              </a:rPr>
              <a:t>I will</a:t>
            </a:r>
            <a:r>
              <a:rPr lang="en-US" sz="3600" dirty="0">
                <a:effectLst/>
                <a:latin typeface="Calibri" panose="020F0502020204030204" pitchFamily="34" charset="0"/>
                <a:ea typeface="Calibri" panose="020F0502020204030204" pitchFamily="34" charset="0"/>
                <a:cs typeface="Times New Roman" panose="02020603050405020304" pitchFamily="18" charset="0"/>
              </a:rPr>
              <a:t> redeem you with an outstretched arm and with great acts of judgment. (d) </a:t>
            </a:r>
            <a:r>
              <a:rPr lang="en-US" sz="3600" u="sng" dirty="0">
                <a:effectLst/>
                <a:latin typeface="Calibri" panose="020F0502020204030204" pitchFamily="34" charset="0"/>
                <a:ea typeface="Calibri" panose="020F0502020204030204" pitchFamily="34" charset="0"/>
                <a:cs typeface="Times New Roman" panose="02020603050405020304" pitchFamily="18" charset="0"/>
              </a:rPr>
              <a:t>I will</a:t>
            </a:r>
            <a:r>
              <a:rPr lang="en-US" sz="3600" dirty="0">
                <a:effectLst/>
                <a:latin typeface="Calibri" panose="020F0502020204030204" pitchFamily="34" charset="0"/>
                <a:ea typeface="Calibri" panose="020F0502020204030204" pitchFamily="34" charset="0"/>
                <a:cs typeface="Times New Roman" panose="02020603050405020304" pitchFamily="18" charset="0"/>
              </a:rPr>
              <a:t> take you for my people, and (e) </a:t>
            </a:r>
            <a:r>
              <a:rPr lang="en-US" sz="3600" u="sng" dirty="0">
                <a:effectLst/>
                <a:latin typeface="Calibri" panose="020F0502020204030204" pitchFamily="34" charset="0"/>
                <a:ea typeface="Calibri" panose="020F0502020204030204" pitchFamily="34" charset="0"/>
                <a:cs typeface="Times New Roman" panose="02020603050405020304" pitchFamily="18" charset="0"/>
              </a:rPr>
              <a:t>I will</a:t>
            </a:r>
            <a:r>
              <a:rPr lang="en-US" sz="3600" dirty="0">
                <a:effectLst/>
                <a:latin typeface="Calibri" panose="020F0502020204030204" pitchFamily="34" charset="0"/>
                <a:ea typeface="Calibri" panose="020F0502020204030204" pitchFamily="34" charset="0"/>
                <a:cs typeface="Times New Roman" panose="02020603050405020304" pitchFamily="18" charset="0"/>
              </a:rPr>
              <a:t> be your God, and </a:t>
            </a:r>
            <a:r>
              <a:rPr lang="en-US" sz="3600" b="1" dirty="0">
                <a:effectLst/>
                <a:latin typeface="Calibri" panose="020F0502020204030204" pitchFamily="34" charset="0"/>
                <a:ea typeface="Calibri" panose="020F0502020204030204" pitchFamily="34" charset="0"/>
                <a:cs typeface="Times New Roman" panose="02020603050405020304" pitchFamily="18" charset="0"/>
              </a:rPr>
              <a:t>you shall know</a:t>
            </a:r>
            <a:r>
              <a:rPr lang="en-US" sz="3600" dirty="0">
                <a:effectLst/>
                <a:latin typeface="Calibri" panose="020F0502020204030204" pitchFamily="34" charset="0"/>
                <a:ea typeface="Calibri" panose="020F0502020204030204" pitchFamily="34" charset="0"/>
                <a:cs typeface="Times New Roman" panose="02020603050405020304" pitchFamily="18" charset="0"/>
              </a:rPr>
              <a:t> that I am the Lord your God, who has brought you out from under the burdens of the Egyptians. (f) </a:t>
            </a:r>
            <a:r>
              <a:rPr lang="en-US" sz="3600" u="sng" dirty="0">
                <a:effectLst/>
                <a:latin typeface="Calibri" panose="020F0502020204030204" pitchFamily="34" charset="0"/>
                <a:ea typeface="Calibri" panose="020F0502020204030204" pitchFamily="34" charset="0"/>
                <a:cs typeface="Times New Roman" panose="02020603050405020304" pitchFamily="18" charset="0"/>
              </a:rPr>
              <a:t>I will</a:t>
            </a:r>
            <a:r>
              <a:rPr lang="en-US" sz="3600" dirty="0">
                <a:effectLst/>
                <a:latin typeface="Calibri" panose="020F0502020204030204" pitchFamily="34" charset="0"/>
                <a:ea typeface="Calibri" panose="020F0502020204030204" pitchFamily="34" charset="0"/>
                <a:cs typeface="Times New Roman" panose="02020603050405020304" pitchFamily="18" charset="0"/>
              </a:rPr>
              <a:t> bring you into the land I swore to give to Abraham, to Isaac, and to Jacob. (g) </a:t>
            </a:r>
            <a:r>
              <a:rPr lang="en-US" sz="3600" u="sng" dirty="0">
                <a:effectLst/>
                <a:latin typeface="Calibri" panose="020F0502020204030204" pitchFamily="34" charset="0"/>
                <a:ea typeface="Calibri" panose="020F0502020204030204" pitchFamily="34" charset="0"/>
                <a:cs typeface="Times New Roman" panose="02020603050405020304" pitchFamily="18" charset="0"/>
              </a:rPr>
              <a:t>I will</a:t>
            </a:r>
            <a:r>
              <a:rPr lang="en-US" sz="3600" dirty="0">
                <a:effectLst/>
                <a:latin typeface="Calibri" panose="020F0502020204030204" pitchFamily="34" charset="0"/>
                <a:ea typeface="Calibri" panose="020F0502020204030204" pitchFamily="34" charset="0"/>
                <a:cs typeface="Times New Roman" panose="02020603050405020304" pitchFamily="18" charset="0"/>
              </a:rPr>
              <a:t> give it to you for a possession. </a:t>
            </a:r>
          </a:p>
          <a:p>
            <a:pPr marL="0" indent="0">
              <a:buNone/>
            </a:pPr>
            <a:endParaRPr lang="en-US" dirty="0"/>
          </a:p>
        </p:txBody>
      </p:sp>
    </p:spTree>
    <p:extLst>
      <p:ext uri="{BB962C8B-B14F-4D97-AF65-F5344CB8AC3E}">
        <p14:creationId xmlns:p14="http://schemas.microsoft.com/office/powerpoint/2010/main" val="157041809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F1C78-3159-3234-A456-057CCD247E1B}"/>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336D3E5-D09A-6A2E-24D2-E408486566B5}"/>
              </a:ext>
            </a:extLst>
          </p:cNvPr>
          <p:cNvSpPr>
            <a:spLocks noGrp="1"/>
          </p:cNvSpPr>
          <p:nvPr>
            <p:ph idx="1"/>
          </p:nvPr>
        </p:nvSpPr>
        <p:spPr>
          <a:xfrm>
            <a:off x="838200" y="365125"/>
            <a:ext cx="10515600" cy="5811838"/>
          </a:xfrm>
        </p:spPr>
        <p:txBody>
          <a:bodyPr/>
          <a:lstStyle/>
          <a:p>
            <a:pPr marL="0" indent="0">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In the book of Exodus, God has brought the Israelites out, delivering them from bondage, and redeemed them through the blood of the Passover lamb. In return for the sparing of the firstborn of Israel, God set aside the Levites for His service, with Aaron and his sons as priests (Num 3:12-13). The books of Leviticus, Numbers, and Deuteronomy recount God’s acts of taking for himself a people, being their God, and teaching them to know that He is their Lord. </a:t>
            </a:r>
          </a:p>
          <a:p>
            <a:endParaRPr lang="en-US" dirty="0"/>
          </a:p>
        </p:txBody>
      </p:sp>
    </p:spTree>
    <p:extLst>
      <p:ext uri="{BB962C8B-B14F-4D97-AF65-F5344CB8AC3E}">
        <p14:creationId xmlns:p14="http://schemas.microsoft.com/office/powerpoint/2010/main" val="10909775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78940-70A6-F996-9B36-9FACC4A90EA9}"/>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5EB244AD-EFE3-F7AE-C6B4-7A3A96BDB110}"/>
              </a:ext>
            </a:extLst>
          </p:cNvPr>
          <p:cNvSpPr>
            <a:spLocks noGrp="1"/>
          </p:cNvSpPr>
          <p:nvPr>
            <p:ph idx="1"/>
          </p:nvPr>
        </p:nvSpPr>
        <p:spPr>
          <a:xfrm>
            <a:off x="838200" y="365125"/>
            <a:ext cx="10515600" cy="5811838"/>
          </a:xfrm>
        </p:spPr>
        <p:txBody>
          <a:bodyPr/>
          <a:lstStyle/>
          <a:p>
            <a:pPr marL="0" indent="0">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The first Hebrew word of Leviticus, </a:t>
            </a:r>
            <a:r>
              <a:rPr lang="en-US" sz="4000" i="1" dirty="0" err="1">
                <a:effectLst/>
                <a:latin typeface="Calibri" panose="020F0502020204030204" pitchFamily="34" charset="0"/>
                <a:ea typeface="Calibri" panose="020F0502020204030204" pitchFamily="34" charset="0"/>
                <a:cs typeface="Times New Roman" panose="02020603050405020304" pitchFamily="18" charset="0"/>
              </a:rPr>
              <a:t>wayyiqra</a:t>
            </a:r>
            <a:r>
              <a:rPr lang="en-US" sz="4000" dirty="0">
                <a:effectLst/>
                <a:latin typeface="Calibri" panose="020F0502020204030204" pitchFamily="34" charset="0"/>
                <a:ea typeface="Calibri" panose="020F0502020204030204" pitchFamily="34" charset="0"/>
                <a:cs typeface="Times New Roman" panose="02020603050405020304" pitchFamily="18" charset="0"/>
              </a:rPr>
              <a:t>, literally says “and he called,” linking the book to the last words of Ex 40:38, “For the cloud of the Lord was above the tabernacle by day, and fire was over it by night, in the sight of all the house of Israel throughout all their journeys.” The book of Leviticus is the closest to direct dictation from God of any portion of Scripture, with 87% of verses following the phrase, “And the Lord spoke to Moses, saying…”</a:t>
            </a:r>
          </a:p>
          <a:p>
            <a:endParaRPr lang="en-US" dirty="0"/>
          </a:p>
        </p:txBody>
      </p:sp>
    </p:spTree>
    <p:extLst>
      <p:ext uri="{BB962C8B-B14F-4D97-AF65-F5344CB8AC3E}">
        <p14:creationId xmlns:p14="http://schemas.microsoft.com/office/powerpoint/2010/main" val="4251929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02C30-969B-DFD3-3761-2C1B9A40BAAF}"/>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6D4D43C-B0A5-9C42-03F3-A736DE861BC9}"/>
              </a:ext>
            </a:extLst>
          </p:cNvPr>
          <p:cNvSpPr>
            <a:spLocks noGrp="1"/>
          </p:cNvSpPr>
          <p:nvPr>
            <p:ph idx="1"/>
          </p:nvPr>
        </p:nvSpPr>
        <p:spPr>
          <a:xfrm>
            <a:off x="750498" y="1658859"/>
            <a:ext cx="10603302" cy="4518104"/>
          </a:xfrm>
        </p:spPr>
        <p:txBody>
          <a:bodyPr>
            <a:normAutofit/>
          </a:bodyPr>
          <a:lstStyle/>
          <a:p>
            <a:pPr marL="0" marR="0" indent="0">
              <a:lnSpc>
                <a:spcPct val="107000"/>
              </a:lnSpc>
              <a:spcAft>
                <a:spcPts val="800"/>
              </a:spcAft>
              <a:buNone/>
              <a:tabLst>
                <a:tab pos="2289175" algn="l"/>
              </a:tabLst>
            </a:pPr>
            <a:r>
              <a:rPr lang="en-US" sz="4300" dirty="0">
                <a:effectLst/>
                <a:latin typeface="Calibri" panose="020F0502020204030204" pitchFamily="34" charset="0"/>
                <a:ea typeface="Calibri" panose="020F0502020204030204" pitchFamily="34" charset="0"/>
                <a:cs typeface="Times New Roman" panose="02020603050405020304" pitchFamily="18" charset="0"/>
              </a:rPr>
              <a:t>According to Bible maps, the cities of Lystra, </a:t>
            </a:r>
            <a:r>
              <a:rPr lang="en-US" sz="4300" dirty="0" err="1">
                <a:effectLst/>
                <a:latin typeface="Calibri" panose="020F0502020204030204" pitchFamily="34" charset="0"/>
                <a:ea typeface="Calibri" panose="020F0502020204030204" pitchFamily="34" charset="0"/>
                <a:cs typeface="Times New Roman" panose="02020603050405020304" pitchFamily="18" charset="0"/>
              </a:rPr>
              <a:t>Derbe</a:t>
            </a:r>
            <a:r>
              <a:rPr lang="en-US" sz="4300" dirty="0">
                <a:effectLst/>
                <a:latin typeface="Calibri" panose="020F0502020204030204" pitchFamily="34" charset="0"/>
                <a:ea typeface="Calibri" panose="020F0502020204030204" pitchFamily="34" charset="0"/>
                <a:cs typeface="Times New Roman" panose="02020603050405020304" pitchFamily="18" charset="0"/>
              </a:rPr>
              <a:t>, Iconium, and Pisidian Antioch were all in the region of Galatia. Paul’s ministry there is recorded in Acts 13:14-14:23 and Acts 16:1-6. </a:t>
            </a:r>
          </a:p>
          <a:p>
            <a:endParaRPr lang="en-US" dirty="0"/>
          </a:p>
        </p:txBody>
      </p:sp>
    </p:spTree>
    <p:extLst>
      <p:ext uri="{BB962C8B-B14F-4D97-AF65-F5344CB8AC3E}">
        <p14:creationId xmlns:p14="http://schemas.microsoft.com/office/powerpoint/2010/main" val="7673229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E9D5D-4849-5DEE-374F-1578378A4C24}"/>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5738F06A-49AD-9067-7191-84C16611AD7E}"/>
              </a:ext>
            </a:extLst>
          </p:cNvPr>
          <p:cNvSpPr>
            <a:spLocks noGrp="1"/>
          </p:cNvSpPr>
          <p:nvPr>
            <p:ph idx="1"/>
          </p:nvPr>
        </p:nvSpPr>
        <p:spPr>
          <a:xfrm>
            <a:off x="0" y="0"/>
            <a:ext cx="12128740" cy="6771736"/>
          </a:xfrm>
        </p:spPr>
        <p:txBody>
          <a:bodyPr>
            <a:noAutofit/>
          </a:bodyPr>
          <a:lstStyle/>
          <a:p>
            <a:pPr marL="0" indent="0">
              <a:buNone/>
            </a:pPr>
            <a:r>
              <a:rPr lang="en-US" sz="4000" dirty="0">
                <a:effectLst/>
                <a:latin typeface="Calibri" panose="020F0502020204030204" pitchFamily="34" charset="0"/>
                <a:ea typeface="Calibri" panose="020F0502020204030204" pitchFamily="34" charset="0"/>
                <a:cs typeface="Times New Roman" panose="02020603050405020304" pitchFamily="18" charset="0"/>
              </a:rPr>
              <a:t>God had previously spoken “from the mount that burned with fire” (Ex 19:18) and spoke directly to the people the Ten Commandments (Ex 20). The covenant was confirmed by the shedding of blood and sprinkling against the altar and over the people (Ex 24:4-8). With the completion of the tabernacle “after the pattern” shown to Moses on the mountain (Ex 25:40), God now speaks to Moses from the tent of meeting or tabernacle (</a:t>
            </a:r>
            <a:r>
              <a:rPr lang="en-US" sz="4000" dirty="0" err="1">
                <a:effectLst/>
                <a:latin typeface="Calibri" panose="020F0502020204030204" pitchFamily="34" charset="0"/>
                <a:ea typeface="Calibri" panose="020F0502020204030204" pitchFamily="34" charset="0"/>
                <a:cs typeface="Times New Roman" panose="02020603050405020304" pitchFamily="18" charset="0"/>
              </a:rPr>
              <a:t>Lv</a:t>
            </a:r>
            <a:r>
              <a:rPr lang="en-US" sz="4000" dirty="0">
                <a:effectLst/>
                <a:latin typeface="Calibri" panose="020F0502020204030204" pitchFamily="34" charset="0"/>
                <a:ea typeface="Calibri" panose="020F0502020204030204" pitchFamily="34" charset="0"/>
                <a:cs typeface="Times New Roman" panose="02020603050405020304" pitchFamily="18" charset="0"/>
              </a:rPr>
              <a:t> 1:1). “The people, therefore, are not addressed as sinners distanced from God, like those of other nations, but as being already brought into a new relationship, even that of </a:t>
            </a:r>
            <a:r>
              <a:rPr lang="en-US" sz="4000" i="1" dirty="0">
                <a:effectLst/>
                <a:latin typeface="Calibri" panose="020F0502020204030204" pitchFamily="34" charset="0"/>
                <a:ea typeface="Calibri" panose="020F0502020204030204" pitchFamily="34" charset="0"/>
                <a:cs typeface="Times New Roman" panose="02020603050405020304" pitchFamily="18" charset="0"/>
              </a:rPr>
              <a:t>fellowship</a:t>
            </a:r>
            <a:r>
              <a:rPr lang="en-US" sz="4000" dirty="0">
                <a:effectLst/>
                <a:latin typeface="Calibri" panose="020F0502020204030204" pitchFamily="34" charset="0"/>
                <a:ea typeface="Calibri" panose="020F0502020204030204" pitchFamily="34" charset="0"/>
                <a:cs typeface="Times New Roman" panose="02020603050405020304" pitchFamily="18" charset="0"/>
              </a:rPr>
              <a:t>, on the ground of a blood-sealed covenant.” </a:t>
            </a:r>
            <a:endParaRPr lang="en-US" sz="4000" dirty="0"/>
          </a:p>
        </p:txBody>
      </p:sp>
    </p:spTree>
    <p:extLst>
      <p:ext uri="{BB962C8B-B14F-4D97-AF65-F5344CB8AC3E}">
        <p14:creationId xmlns:p14="http://schemas.microsoft.com/office/powerpoint/2010/main" val="51621671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B67CD-08EA-EE4D-6952-5739FAD0D46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849D9F64-8104-1511-EFF4-49A4AA9D17AF}"/>
              </a:ext>
            </a:extLst>
          </p:cNvPr>
          <p:cNvSpPr>
            <a:spLocks noGrp="1"/>
          </p:cNvSpPr>
          <p:nvPr>
            <p:ph idx="1"/>
          </p:nvPr>
        </p:nvSpPr>
        <p:spPr/>
        <p:txBody>
          <a:bodyPr/>
          <a:lstStyle/>
          <a:p>
            <a:pPr marL="0" indent="0">
              <a:buNone/>
            </a:pPr>
            <a:r>
              <a:rPr lang="en-US" sz="3600" dirty="0"/>
              <a:t>There are two chapters describing the works of God in creation. How many describe the architectural plans and then the construction of the tabernacle, including its furnishings and priestly garments?</a:t>
            </a:r>
          </a:p>
          <a:p>
            <a:pPr marL="0" indent="0">
              <a:buNone/>
            </a:pPr>
            <a:endParaRPr lang="en-US" dirty="0"/>
          </a:p>
        </p:txBody>
      </p:sp>
    </p:spTree>
    <p:extLst>
      <p:ext uri="{BB962C8B-B14F-4D97-AF65-F5344CB8AC3E}">
        <p14:creationId xmlns:p14="http://schemas.microsoft.com/office/powerpoint/2010/main" val="72027293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02CCB-973E-81B8-9501-7AEF9F0CDF8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3668721-234E-C5ED-E0FE-B3406249109B}"/>
              </a:ext>
            </a:extLst>
          </p:cNvPr>
          <p:cNvSpPr>
            <a:spLocks noGrp="1"/>
          </p:cNvSpPr>
          <p:nvPr>
            <p:ph idx="1"/>
          </p:nvPr>
        </p:nvSpPr>
        <p:spPr/>
        <p:txBody>
          <a:bodyPr>
            <a:normAutofit/>
          </a:bodyPr>
          <a:lstStyle/>
          <a:p>
            <a:pPr marL="0" indent="0">
              <a:buNone/>
            </a:pPr>
            <a:r>
              <a:rPr lang="en-US" sz="3600" b="0" i="0" dirty="0">
                <a:solidFill>
                  <a:srgbClr val="01103A"/>
                </a:solidFill>
                <a:effectLst/>
              </a:rPr>
              <a:t>2Cor 3[14] But their minds were made dull, for to this day the same veil remains when the old covenant is read. It has not been removed, because only in Christ is it taken away. [15] Even to this day when Moses is read, a veil covers their hearts. [16] But whenever anyone turns to the Lord, the veil is taken away.  </a:t>
            </a:r>
            <a:endParaRPr lang="en-US" sz="3600" dirty="0"/>
          </a:p>
        </p:txBody>
      </p:sp>
    </p:spTree>
    <p:extLst>
      <p:ext uri="{BB962C8B-B14F-4D97-AF65-F5344CB8AC3E}">
        <p14:creationId xmlns:p14="http://schemas.microsoft.com/office/powerpoint/2010/main" val="204095436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CFE9B-D597-8C51-259A-36A596B304C9}"/>
              </a:ext>
            </a:extLst>
          </p:cNvPr>
          <p:cNvSpPr>
            <a:spLocks noGrp="1"/>
          </p:cNvSpPr>
          <p:nvPr>
            <p:ph type="title"/>
          </p:nvPr>
        </p:nvSpPr>
        <p:spPr>
          <a:xfrm>
            <a:off x="743309" y="500062"/>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92F9E4D-EDB4-1634-4C37-36D90F1186B8}"/>
              </a:ext>
            </a:extLst>
          </p:cNvPr>
          <p:cNvSpPr>
            <a:spLocks noGrp="1"/>
          </p:cNvSpPr>
          <p:nvPr>
            <p:ph idx="1"/>
          </p:nvPr>
        </p:nvSpPr>
        <p:spPr>
          <a:xfrm>
            <a:off x="838200" y="612475"/>
            <a:ext cx="10515600" cy="5564488"/>
          </a:xfrm>
        </p:spPr>
        <p:txBody>
          <a:bodyPr>
            <a:normAutofit/>
          </a:bodyPr>
          <a:lstStyle/>
          <a:p>
            <a:pPr marL="0" indent="0">
              <a:buNone/>
            </a:pPr>
            <a:r>
              <a:rPr lang="en-US" sz="4000" dirty="0"/>
              <a:t>Col 1[27] </a:t>
            </a:r>
            <a:r>
              <a:rPr lang="en-US" sz="4000" b="0" i="0" dirty="0">
                <a:solidFill>
                  <a:srgbClr val="01103A"/>
                </a:solidFill>
                <a:effectLst/>
              </a:rPr>
              <a:t>To them God willed to make known what are the riches of the glory of this mystery among the Gentiles: which is</a:t>
            </a:r>
            <a:r>
              <a:rPr lang="en-US" sz="4000" b="0" i="0" dirty="0">
                <a:effectLst/>
              </a:rPr>
              <a:t> </a:t>
            </a:r>
            <a:r>
              <a:rPr lang="en-US" sz="4000" b="1" i="0" dirty="0">
                <a:effectLst/>
              </a:rPr>
              <a:t>Christ</a:t>
            </a:r>
            <a:r>
              <a:rPr lang="en-US" sz="4000" b="0" i="0" dirty="0">
                <a:effectLst/>
              </a:rPr>
              <a:t> </a:t>
            </a:r>
            <a:r>
              <a:rPr lang="en-US" sz="4000" b="1" i="0" dirty="0">
                <a:effectLst/>
              </a:rPr>
              <a:t>in</a:t>
            </a:r>
            <a:r>
              <a:rPr lang="en-US" sz="4000" b="0" i="0" dirty="0">
                <a:effectLst/>
              </a:rPr>
              <a:t> </a:t>
            </a:r>
            <a:r>
              <a:rPr lang="en-US" sz="4000" b="1" i="0" dirty="0">
                <a:effectLst/>
              </a:rPr>
              <a:t>you</a:t>
            </a:r>
            <a:r>
              <a:rPr lang="en-US" sz="4000" b="0" i="0" dirty="0">
                <a:effectLst/>
              </a:rPr>
              <a:t>, the </a:t>
            </a:r>
            <a:r>
              <a:rPr lang="en-US" sz="4000" b="0" i="0" dirty="0">
                <a:solidFill>
                  <a:srgbClr val="01103A"/>
                </a:solidFill>
                <a:effectLst/>
              </a:rPr>
              <a:t>hope of glory.</a:t>
            </a:r>
          </a:p>
          <a:p>
            <a:pPr marL="0" indent="0">
              <a:buNone/>
            </a:pPr>
            <a:endParaRPr lang="en-US" sz="4000" dirty="0">
              <a:solidFill>
                <a:srgbClr val="01103A"/>
              </a:solidFill>
            </a:endParaRPr>
          </a:p>
          <a:p>
            <a:pPr marL="0" indent="0">
              <a:buNone/>
            </a:pPr>
            <a:r>
              <a:rPr lang="en-US" sz="4000" dirty="0">
                <a:solidFill>
                  <a:srgbClr val="01103A"/>
                </a:solidFill>
              </a:rPr>
              <a:t>Gal 3[27] </a:t>
            </a:r>
            <a:r>
              <a:rPr lang="en-US" sz="4000" b="0" i="0" dirty="0">
                <a:solidFill>
                  <a:srgbClr val="01103A"/>
                </a:solidFill>
                <a:effectLst/>
              </a:rPr>
              <a:t>For as many of you as were baptized into Christ have put on Christ.</a:t>
            </a:r>
            <a:endParaRPr lang="en-US" sz="4000" dirty="0"/>
          </a:p>
        </p:txBody>
      </p:sp>
    </p:spTree>
    <p:extLst>
      <p:ext uri="{BB962C8B-B14F-4D97-AF65-F5344CB8AC3E}">
        <p14:creationId xmlns:p14="http://schemas.microsoft.com/office/powerpoint/2010/main" val="80373802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745CB-68A5-A16C-DB7E-D458EDBBC598}"/>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2ECCB43-EDE3-D760-8268-C3F7B39D8385}"/>
              </a:ext>
            </a:extLst>
          </p:cNvPr>
          <p:cNvSpPr>
            <a:spLocks noGrp="1"/>
          </p:cNvSpPr>
          <p:nvPr>
            <p:ph idx="1"/>
          </p:nvPr>
        </p:nvSpPr>
        <p:spPr>
          <a:xfrm>
            <a:off x="838200" y="365125"/>
            <a:ext cx="10515600" cy="5811838"/>
          </a:xfrm>
        </p:spPr>
        <p:txBody>
          <a:bodyPr>
            <a:normAutofit/>
          </a:bodyPr>
          <a:lstStyle/>
          <a:p>
            <a:pPr marL="0" indent="0">
              <a:buNone/>
            </a:pPr>
            <a:r>
              <a:rPr lang="en-US" sz="3600" dirty="0"/>
              <a:t>Luke 24[10] </a:t>
            </a:r>
            <a:r>
              <a:rPr lang="en-US" sz="3600" b="0" i="0" dirty="0">
                <a:solidFill>
                  <a:srgbClr val="01103A"/>
                </a:solidFill>
                <a:effectLst/>
              </a:rPr>
              <a:t>It was Mary </a:t>
            </a:r>
            <a:r>
              <a:rPr lang="en-US" sz="3600" b="0" dirty="0">
                <a:solidFill>
                  <a:srgbClr val="01103A"/>
                </a:solidFill>
                <a:effectLst/>
              </a:rPr>
              <a:t>Magdalene, Joanna, Mary the mother of James, and the other women with them, who told these things to the apostles. [11] And their words seemed to them like idle tales, and they did not believe them.</a:t>
            </a:r>
          </a:p>
          <a:p>
            <a:pPr marL="0" indent="0">
              <a:buNone/>
            </a:pPr>
            <a:r>
              <a:rPr lang="en-US" sz="3600" dirty="0">
                <a:solidFill>
                  <a:srgbClr val="01103A"/>
                </a:solidFill>
              </a:rPr>
              <a:t>Mark 16[12] </a:t>
            </a:r>
            <a:r>
              <a:rPr lang="en-US" sz="3600" b="0" dirty="0">
                <a:solidFill>
                  <a:srgbClr val="01103A"/>
                </a:solidFill>
                <a:effectLst/>
              </a:rPr>
              <a:t>After that, He appeared in another form to two of them as they walked and went into the country. [13] And they went and told it to the rest, but they </a:t>
            </a:r>
            <a:r>
              <a:rPr lang="en-US" sz="3600" b="0" i="0" dirty="0">
                <a:solidFill>
                  <a:srgbClr val="01103A"/>
                </a:solidFill>
                <a:effectLst/>
              </a:rPr>
              <a:t>did not believe them either.</a:t>
            </a:r>
            <a:endParaRPr lang="en-US" sz="3600" dirty="0"/>
          </a:p>
        </p:txBody>
      </p:sp>
    </p:spTree>
    <p:extLst>
      <p:ext uri="{BB962C8B-B14F-4D97-AF65-F5344CB8AC3E}">
        <p14:creationId xmlns:p14="http://schemas.microsoft.com/office/powerpoint/2010/main" val="285953756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B561D-1114-479B-F5D9-EE4BE8AA5F32}"/>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07939C6-AA4C-F885-BE0D-805801AB3E59}"/>
              </a:ext>
            </a:extLst>
          </p:cNvPr>
          <p:cNvSpPr>
            <a:spLocks noGrp="1"/>
          </p:cNvSpPr>
          <p:nvPr>
            <p:ph idx="1"/>
          </p:nvPr>
        </p:nvSpPr>
        <p:spPr>
          <a:xfrm>
            <a:off x="215659" y="410844"/>
            <a:ext cx="11490385" cy="5766119"/>
          </a:xfrm>
        </p:spPr>
        <p:txBody>
          <a:bodyPr>
            <a:normAutofit lnSpcReduction="10000"/>
          </a:bodyPr>
          <a:lstStyle/>
          <a:p>
            <a:pPr marL="0" indent="0">
              <a:buNone/>
            </a:pPr>
            <a:r>
              <a:rPr lang="en-US" sz="4400" dirty="0">
                <a:effectLst/>
                <a:latin typeface="Calibri" panose="020F0502020204030204" pitchFamily="34" charset="0"/>
                <a:ea typeface="Calibri" panose="020F0502020204030204" pitchFamily="34" charset="0"/>
                <a:cs typeface="Times New Roman" panose="02020603050405020304" pitchFamily="18" charset="0"/>
              </a:rPr>
              <a:t>Any plan which leads men to depend on their own obedience is another Gospel. Liberalism appeals to man’s will, while Christianity announces, first, a gracious act of God.</a:t>
            </a:r>
          </a:p>
          <a:p>
            <a:pPr marL="0" indent="0">
              <a:buNone/>
            </a:pPr>
            <a:r>
              <a:rPr lang="en-US" sz="4400" dirty="0">
                <a:effectLst/>
                <a:latin typeface="Calibri" panose="020F0502020204030204" pitchFamily="34" charset="0"/>
                <a:ea typeface="Calibri" panose="020F0502020204030204" pitchFamily="34" charset="0"/>
                <a:cs typeface="Times New Roman" panose="02020603050405020304" pitchFamily="18" charset="0"/>
              </a:rPr>
              <a:t>Christianity transforms the lives of men not by appealing to the human will, but by telling a story of what God has graciously accomplished. Christianity is based, then, upon an account of something that happened, and the Christian worker is primarily a witness. </a:t>
            </a:r>
          </a:p>
          <a:p>
            <a:endParaRPr lang="en-US" dirty="0"/>
          </a:p>
        </p:txBody>
      </p:sp>
    </p:spTree>
    <p:extLst>
      <p:ext uri="{BB962C8B-B14F-4D97-AF65-F5344CB8AC3E}">
        <p14:creationId xmlns:p14="http://schemas.microsoft.com/office/powerpoint/2010/main" val="28179980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806EA-76E7-7A78-7A0B-BE6F22B3C688}"/>
              </a:ext>
            </a:extLst>
          </p:cNvPr>
          <p:cNvSpPr>
            <a:spLocks noGrp="1"/>
          </p:cNvSpPr>
          <p:nvPr>
            <p:ph type="title"/>
          </p:nvPr>
        </p:nvSpPr>
        <p:spPr>
          <a:xfrm>
            <a:off x="838200" y="365125"/>
            <a:ext cx="10515600" cy="5756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99798E1-3B4D-FA09-31BC-09ECB5D3583D}"/>
              </a:ext>
            </a:extLst>
          </p:cNvPr>
          <p:cNvSpPr>
            <a:spLocks noGrp="1"/>
          </p:cNvSpPr>
          <p:nvPr>
            <p:ph idx="1"/>
          </p:nvPr>
        </p:nvSpPr>
        <p:spPr>
          <a:xfrm>
            <a:off x="838200" y="480263"/>
            <a:ext cx="10515600" cy="5696700"/>
          </a:xfrm>
        </p:spPr>
        <p:txBody>
          <a:bodyPr/>
          <a:lstStyle/>
          <a:p>
            <a:pPr marL="0" indent="0">
              <a:buNone/>
            </a:pPr>
            <a:endParaRPr lang="en-US" dirty="0"/>
          </a:p>
          <a:p>
            <a:pPr marL="0" indent="0">
              <a:buNone/>
            </a:pPr>
            <a:r>
              <a:rPr lang="en-US" sz="4000" dirty="0"/>
              <a:t>D. James Kennedy (1930-2007)</a:t>
            </a:r>
          </a:p>
          <a:p>
            <a:pPr marL="0" indent="0">
              <a:buNone/>
            </a:pPr>
            <a:endParaRPr lang="en-US" sz="4000" dirty="0"/>
          </a:p>
          <a:p>
            <a:pPr marL="0" indent="0">
              <a:buNone/>
            </a:pPr>
            <a:r>
              <a:rPr lang="en-US" sz="4000" dirty="0"/>
              <a:t>Coral Ridge Presbyterian Church, Fort Lauderdale, FL</a:t>
            </a:r>
          </a:p>
          <a:p>
            <a:pPr marL="0" indent="0">
              <a:buNone/>
            </a:pPr>
            <a:endParaRPr lang="en-US" sz="4000" dirty="0"/>
          </a:p>
          <a:p>
            <a:pPr marL="0" indent="0">
              <a:buNone/>
            </a:pPr>
            <a:r>
              <a:rPr lang="en-US" sz="4000" dirty="0"/>
              <a:t>Evangelism Explosion</a:t>
            </a:r>
          </a:p>
        </p:txBody>
      </p:sp>
    </p:spTree>
    <p:extLst>
      <p:ext uri="{BB962C8B-B14F-4D97-AF65-F5344CB8AC3E}">
        <p14:creationId xmlns:p14="http://schemas.microsoft.com/office/powerpoint/2010/main" val="14195729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FF217-6FF0-46BD-DC9F-9130D9867976}"/>
              </a:ext>
            </a:extLst>
          </p:cNvPr>
          <p:cNvSpPr>
            <a:spLocks noGrp="1"/>
          </p:cNvSpPr>
          <p:nvPr>
            <p:ph type="title"/>
          </p:nvPr>
        </p:nvSpPr>
        <p:spPr>
          <a:xfrm>
            <a:off x="838200" y="365125"/>
            <a:ext cx="10515600" cy="14383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4DB6CEA-0485-2EB0-C27D-E0319A19F4B6}"/>
              </a:ext>
            </a:extLst>
          </p:cNvPr>
          <p:cNvSpPr>
            <a:spLocks noGrp="1"/>
          </p:cNvSpPr>
          <p:nvPr>
            <p:ph idx="1"/>
          </p:nvPr>
        </p:nvSpPr>
        <p:spPr>
          <a:xfrm>
            <a:off x="319177" y="621102"/>
            <a:ext cx="11550769" cy="5555862"/>
          </a:xfrm>
        </p:spPr>
        <p:txBody>
          <a:bodyPr>
            <a:normAutofit/>
          </a:bodyPr>
          <a:lstStyle/>
          <a:p>
            <a:pPr marL="0" indent="0">
              <a:buNone/>
            </a:pPr>
            <a:r>
              <a:rPr lang="en-US" sz="4400" dirty="0"/>
              <a:t>“Because my transgressions are multiplied and my own efforts at self-justification rather a hindrance than a furtherance, therefore Christ the Son of God gave Himself into death for my sins. To believe this is to have eternal life.” L, p11</a:t>
            </a:r>
          </a:p>
          <a:p>
            <a:pPr marL="0" indent="0">
              <a:buNone/>
            </a:pPr>
            <a:r>
              <a:rPr lang="en-US" sz="4400" b="0" i="0" dirty="0">
                <a:solidFill>
                  <a:srgbClr val="01103A"/>
                </a:solidFill>
                <a:effectLst/>
              </a:rPr>
              <a:t>“This is eternal life, that they may know You, the only true God, and Jesus Christ whom You have sent.” John 17:3</a:t>
            </a:r>
            <a:endParaRPr lang="en-US" sz="4400" dirty="0"/>
          </a:p>
        </p:txBody>
      </p:sp>
    </p:spTree>
    <p:extLst>
      <p:ext uri="{BB962C8B-B14F-4D97-AF65-F5344CB8AC3E}">
        <p14:creationId xmlns:p14="http://schemas.microsoft.com/office/powerpoint/2010/main" val="322368108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E1076-71B7-1649-4FC9-AC7828BC0A10}"/>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D6848A92-E075-4D2A-BD51-EE89094AC2F9}"/>
              </a:ext>
            </a:extLst>
          </p:cNvPr>
          <p:cNvSpPr>
            <a:spLocks noGrp="1"/>
          </p:cNvSpPr>
          <p:nvPr>
            <p:ph idx="1"/>
          </p:nvPr>
        </p:nvSpPr>
        <p:spPr>
          <a:xfrm>
            <a:off x="319177" y="410844"/>
            <a:ext cx="11516265" cy="5766119"/>
          </a:xfrm>
        </p:spPr>
        <p:txBody>
          <a:bodyPr>
            <a:normAutofit fontScale="92500"/>
          </a:bodyPr>
          <a:lstStyle/>
          <a:p>
            <a:pPr marL="0" indent="0">
              <a:buNone/>
            </a:pPr>
            <a:endParaRPr lang="en-US" dirty="0"/>
          </a:p>
          <a:p>
            <a:pPr marL="0" indent="0">
              <a:buNone/>
            </a:pPr>
            <a:r>
              <a:rPr lang="en-US" sz="4000" dirty="0"/>
              <a:t>Gal 1:10 </a:t>
            </a:r>
            <a:r>
              <a:rPr lang="en-US" sz="4000" b="0" i="0" dirty="0">
                <a:solidFill>
                  <a:srgbClr val="01103A"/>
                </a:solidFill>
                <a:effectLst/>
              </a:rPr>
              <a:t>For am I now seeking the favor of men, or of God? Or am I striving to please men? If I were still trying to please men, I would not be a bond-servant of Christ.</a:t>
            </a:r>
            <a:r>
              <a:rPr lang="en-US" sz="4000" b="0" i="0" dirty="0">
                <a:solidFill>
                  <a:srgbClr val="3F3F3F"/>
                </a:solidFill>
                <a:effectLst/>
              </a:rPr>
              <a:t> </a:t>
            </a:r>
          </a:p>
          <a:p>
            <a:pPr marL="0" indent="0">
              <a:buNone/>
            </a:pPr>
            <a:endParaRPr lang="en-US" sz="4000" b="0" i="0" dirty="0">
              <a:solidFill>
                <a:srgbClr val="3F3F3F"/>
              </a:solidFill>
              <a:effectLst/>
            </a:endParaRPr>
          </a:p>
          <a:p>
            <a:pPr marL="0" indent="0">
              <a:buNone/>
            </a:pPr>
            <a:r>
              <a:rPr lang="en-US" sz="4000" b="0" i="0" dirty="0">
                <a:solidFill>
                  <a:srgbClr val="3F3F3F"/>
                </a:solidFill>
                <a:effectLst/>
              </a:rPr>
              <a:t>Paul’s opponents had insinuated that Paul had dropped all the legal requirements of salvation to please men and to cater to the laxity of human nature. The truth of the matter, however, was that many of the Judaizers taught circumcision and the law to keep from being persecuted.</a:t>
            </a:r>
            <a:endParaRPr lang="en-US" sz="4000" dirty="0"/>
          </a:p>
        </p:txBody>
      </p:sp>
    </p:spTree>
    <p:extLst>
      <p:ext uri="{BB962C8B-B14F-4D97-AF65-F5344CB8AC3E}">
        <p14:creationId xmlns:p14="http://schemas.microsoft.com/office/powerpoint/2010/main" val="12267810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8E8654-4D67-E08D-78B7-65D1330509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2E44F1-933F-4390-31E6-BA84BDBCC974}"/>
              </a:ext>
            </a:extLst>
          </p:cNvPr>
          <p:cNvSpPr>
            <a:spLocks noGrp="1"/>
          </p:cNvSpPr>
          <p:nvPr>
            <p:ph type="title"/>
          </p:nvPr>
        </p:nvSpPr>
        <p:spPr/>
        <p:txBody>
          <a:bodyPr>
            <a:normAutofit/>
          </a:bodyPr>
          <a:lstStyle/>
          <a:p>
            <a:r>
              <a:rPr lang="en-US" sz="4000" b="1" dirty="0"/>
              <a:t>				Galatians 1</a:t>
            </a:r>
          </a:p>
        </p:txBody>
      </p:sp>
      <p:sp>
        <p:nvSpPr>
          <p:cNvPr id="3" name="Content Placeholder 2">
            <a:extLst>
              <a:ext uri="{FF2B5EF4-FFF2-40B4-BE49-F238E27FC236}">
                <a16:creationId xmlns:a16="http://schemas.microsoft.com/office/drawing/2014/main" id="{649A14B6-EF32-3C7E-92C7-D77044913ED6}"/>
              </a:ext>
            </a:extLst>
          </p:cNvPr>
          <p:cNvSpPr>
            <a:spLocks noGrp="1"/>
          </p:cNvSpPr>
          <p:nvPr>
            <p:ph idx="1"/>
          </p:nvPr>
        </p:nvSpPr>
        <p:spPr>
          <a:xfrm>
            <a:off x="414068" y="1825625"/>
            <a:ext cx="11309230" cy="4351338"/>
          </a:xfrm>
        </p:spPr>
        <p:txBody>
          <a:bodyPr>
            <a:normAutofit/>
          </a:bodyPr>
          <a:lstStyle/>
          <a:p>
            <a:pPr marL="0" indent="0">
              <a:buNone/>
            </a:pPr>
            <a:r>
              <a:rPr lang="en-US" sz="3600" dirty="0"/>
              <a:t>Gal 1[1-5] The Uniqueness and Simplicity of the Gospel</a:t>
            </a:r>
          </a:p>
          <a:p>
            <a:pPr marL="0" indent="0">
              <a:buNone/>
            </a:pPr>
            <a:r>
              <a:rPr lang="en-US" sz="3600" dirty="0"/>
              <a:t>Gal 1[6-10] The Unchangeable Nature of the Gospel</a:t>
            </a:r>
          </a:p>
          <a:p>
            <a:pPr marL="0" indent="0">
              <a:buNone/>
            </a:pPr>
            <a:r>
              <a:rPr lang="en-US" sz="3600" b="1" dirty="0"/>
              <a:t>Gal 1[11-17] The Unsearchable Power of the Gospel</a:t>
            </a:r>
          </a:p>
          <a:p>
            <a:pPr marL="0" indent="0">
              <a:buNone/>
            </a:pPr>
            <a:r>
              <a:rPr lang="en-US" sz="3600" dirty="0"/>
              <a:t>Gal 1[18-24] The Unifying Effect of the Gospel</a:t>
            </a:r>
          </a:p>
        </p:txBody>
      </p:sp>
    </p:spTree>
    <p:extLst>
      <p:ext uri="{BB962C8B-B14F-4D97-AF65-F5344CB8AC3E}">
        <p14:creationId xmlns:p14="http://schemas.microsoft.com/office/powerpoint/2010/main" val="3294811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455446-BC25-C814-B4B5-10148E3D5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AADB61-62B7-C853-1FDC-2C081735862A}"/>
              </a:ext>
            </a:extLst>
          </p:cNvPr>
          <p:cNvSpPr>
            <a:spLocks noGrp="1"/>
          </p:cNvSpPr>
          <p:nvPr>
            <p:ph type="title"/>
          </p:nvPr>
        </p:nvSpPr>
        <p:spPr>
          <a:xfrm flipV="1">
            <a:off x="838200" y="319406"/>
            <a:ext cx="10515600" cy="45719"/>
          </a:xfrm>
        </p:spPr>
        <p:txBody>
          <a:bodyPr>
            <a:normAutofit fontScale="90000"/>
          </a:bodyPr>
          <a:lstStyle/>
          <a:p>
            <a:endParaRPr lang="en-US" dirty="0"/>
          </a:p>
        </p:txBody>
      </p:sp>
      <p:pic>
        <p:nvPicPr>
          <p:cNvPr id="2050" name="Picture 2">
            <a:extLst>
              <a:ext uri="{FF2B5EF4-FFF2-40B4-BE49-F238E27FC236}">
                <a16:creationId xmlns:a16="http://schemas.microsoft.com/office/drawing/2014/main" id="{D20B00E3-9177-1A67-B890-A3B7CEBB855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07698" y="365124"/>
            <a:ext cx="9644332" cy="6372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790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2A705-6F89-B8F0-C756-BA64466250C9}"/>
              </a:ext>
            </a:extLst>
          </p:cNvPr>
          <p:cNvSpPr>
            <a:spLocks noGrp="1"/>
          </p:cNvSpPr>
          <p:nvPr>
            <p:ph type="title"/>
          </p:nvPr>
        </p:nvSpPr>
        <p:spPr>
          <a:xfrm>
            <a:off x="682924" y="1"/>
            <a:ext cx="10515600" cy="905774"/>
          </a:xfrm>
        </p:spPr>
        <p:txBody>
          <a:bodyPr>
            <a:normAutofit/>
          </a:bodyPr>
          <a:lstStyle/>
          <a:p>
            <a:r>
              <a:rPr lang="en-US" dirty="0"/>
              <a:t>			</a:t>
            </a:r>
            <a:r>
              <a:rPr lang="en-US" b="1" dirty="0"/>
              <a:t>Paul’s Initial Testimony</a:t>
            </a:r>
          </a:p>
        </p:txBody>
      </p:sp>
      <p:sp>
        <p:nvSpPr>
          <p:cNvPr id="3" name="Content Placeholder 2">
            <a:extLst>
              <a:ext uri="{FF2B5EF4-FFF2-40B4-BE49-F238E27FC236}">
                <a16:creationId xmlns:a16="http://schemas.microsoft.com/office/drawing/2014/main" id="{C859C66D-E242-AA6F-6417-3326AF06D0F1}"/>
              </a:ext>
            </a:extLst>
          </p:cNvPr>
          <p:cNvSpPr>
            <a:spLocks noGrp="1"/>
          </p:cNvSpPr>
          <p:nvPr>
            <p:ph idx="1"/>
          </p:nvPr>
        </p:nvSpPr>
        <p:spPr>
          <a:xfrm>
            <a:off x="0" y="905775"/>
            <a:ext cx="12192000" cy="5271187"/>
          </a:xfrm>
        </p:spPr>
        <p:txBody>
          <a:bodyPr>
            <a:normAutofit lnSpcReduction="10000"/>
          </a:bodyPr>
          <a:lstStyle/>
          <a:p>
            <a:r>
              <a:rPr lang="en-US" sz="3600" dirty="0"/>
              <a:t>An apostle, called by Jesus, after He had risen from the dead</a:t>
            </a:r>
          </a:p>
          <a:p>
            <a:r>
              <a:rPr lang="en-US" sz="3600" dirty="0"/>
              <a:t>The message comes through me and all the brethren with me</a:t>
            </a:r>
          </a:p>
          <a:p>
            <a:r>
              <a:rPr lang="en-US" sz="3600" dirty="0"/>
              <a:t>It is directly from and concerning Christ </a:t>
            </a:r>
          </a:p>
          <a:p>
            <a:r>
              <a:rPr lang="en-US" sz="3600" dirty="0"/>
              <a:t>Who gave Himself for our sins</a:t>
            </a:r>
          </a:p>
          <a:p>
            <a:r>
              <a:rPr lang="en-US" sz="3600" dirty="0"/>
              <a:t>To free us from the present evil age</a:t>
            </a:r>
          </a:p>
          <a:p>
            <a:r>
              <a:rPr lang="en-US" sz="3600" dirty="0"/>
              <a:t>I was radically changed from persecutor to messenger</a:t>
            </a:r>
          </a:p>
          <a:p>
            <a:r>
              <a:rPr lang="en-US" sz="3600" dirty="0"/>
              <a:t>God set me apart for my mission even before I was born</a:t>
            </a:r>
          </a:p>
          <a:p>
            <a:pPr marL="0" indent="0">
              <a:buNone/>
            </a:pPr>
            <a:endParaRPr lang="en-US" dirty="0"/>
          </a:p>
          <a:p>
            <a:pPr marL="0" indent="0">
              <a:buNone/>
            </a:pPr>
            <a:r>
              <a:rPr lang="en-US" sz="3600" dirty="0"/>
              <a:t>Are there useful elements here for our own testimony?</a:t>
            </a:r>
          </a:p>
        </p:txBody>
      </p:sp>
    </p:spTree>
    <p:extLst>
      <p:ext uri="{BB962C8B-B14F-4D97-AF65-F5344CB8AC3E}">
        <p14:creationId xmlns:p14="http://schemas.microsoft.com/office/powerpoint/2010/main" val="371012881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CD159-E4CA-F435-98F6-0A086C3506AC}"/>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90BBEDA2-30F4-E0A3-AB6E-3DDDFDF79D7F}"/>
              </a:ext>
            </a:extLst>
          </p:cNvPr>
          <p:cNvSpPr>
            <a:spLocks noGrp="1"/>
          </p:cNvSpPr>
          <p:nvPr>
            <p:ph idx="1"/>
          </p:nvPr>
        </p:nvSpPr>
        <p:spPr>
          <a:xfrm>
            <a:off x="362309" y="483079"/>
            <a:ext cx="11447253" cy="5693884"/>
          </a:xfrm>
        </p:spPr>
        <p:txBody>
          <a:bodyPr>
            <a:normAutofit/>
          </a:bodyPr>
          <a:lstStyle/>
          <a:p>
            <a:pPr marL="0" indent="0">
              <a:buNone/>
            </a:pPr>
            <a:r>
              <a:rPr lang="en-US" dirty="0"/>
              <a:t>				</a:t>
            </a:r>
            <a:r>
              <a:rPr lang="en-US" sz="4000" dirty="0"/>
              <a:t>Application</a:t>
            </a:r>
          </a:p>
          <a:p>
            <a:pPr marL="0" indent="0">
              <a:buNone/>
            </a:pPr>
            <a:r>
              <a:rPr lang="en-US" sz="4000" dirty="0"/>
              <a:t>Witness to the Gospel of simple faith in Christ’s accomplishments, foolishness to the self-righteous, often makes us shy away from sharing due to risk of ridicule or alienation. </a:t>
            </a:r>
          </a:p>
          <a:p>
            <a:pPr marL="0" indent="0">
              <a:buNone/>
            </a:pPr>
            <a:r>
              <a:rPr lang="en-US" sz="4000" b="0" i="0" dirty="0">
                <a:solidFill>
                  <a:srgbClr val="01103A"/>
                </a:solidFill>
                <a:effectLst/>
              </a:rPr>
              <a:t>1Cor 1:21 For since in the wisdom of God the world through its wisdom did </a:t>
            </a:r>
            <a:r>
              <a:rPr lang="en-US" sz="4000" b="0" dirty="0">
                <a:solidFill>
                  <a:srgbClr val="01103A"/>
                </a:solidFill>
                <a:effectLst/>
              </a:rPr>
              <a:t>not come to know God, God </a:t>
            </a:r>
            <a:r>
              <a:rPr lang="en-US" sz="4000" b="0" i="0" dirty="0">
                <a:solidFill>
                  <a:srgbClr val="01103A"/>
                </a:solidFill>
                <a:effectLst/>
              </a:rPr>
              <a:t>was well-pleased through the foolishness of the message preached to save those who believe.</a:t>
            </a:r>
            <a:endParaRPr lang="en-US" sz="4000" dirty="0"/>
          </a:p>
        </p:txBody>
      </p:sp>
    </p:spTree>
    <p:extLst>
      <p:ext uri="{BB962C8B-B14F-4D97-AF65-F5344CB8AC3E}">
        <p14:creationId xmlns:p14="http://schemas.microsoft.com/office/powerpoint/2010/main" val="325444581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D0FEE-2DDC-058A-7244-A013BB162F1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B03D856-E66B-F712-6D8F-000000B5F64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42351066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F58D04-08E5-F434-5016-8E37B3A44F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715D51-0C38-E7B0-3E08-A989943911C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0D1ED02-30D0-3909-8708-FA01D63A37D3}"/>
              </a:ext>
            </a:extLst>
          </p:cNvPr>
          <p:cNvSpPr>
            <a:spLocks noGrp="1"/>
          </p:cNvSpPr>
          <p:nvPr>
            <p:ph idx="1"/>
          </p:nvPr>
        </p:nvSpPr>
        <p:spPr/>
        <p:txBody>
          <a:bodyPr>
            <a:normAutofit/>
          </a:bodyPr>
          <a:lstStyle/>
          <a:p>
            <a:pPr marL="0" indent="0">
              <a:buNone/>
            </a:pPr>
            <a:r>
              <a:rPr lang="en-US" sz="4400" b="1" dirty="0"/>
              <a:t>				Lesson 3</a:t>
            </a:r>
          </a:p>
        </p:txBody>
      </p:sp>
    </p:spTree>
    <p:extLst>
      <p:ext uri="{BB962C8B-B14F-4D97-AF65-F5344CB8AC3E}">
        <p14:creationId xmlns:p14="http://schemas.microsoft.com/office/powerpoint/2010/main" val="333474339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09674B-9E51-9B89-B131-9F78F16025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F43D80-5D39-C544-D302-EE0829B17E75}"/>
              </a:ext>
            </a:extLst>
          </p:cNvPr>
          <p:cNvSpPr>
            <a:spLocks noGrp="1"/>
          </p:cNvSpPr>
          <p:nvPr>
            <p:ph type="title"/>
          </p:nvPr>
        </p:nvSpPr>
        <p:spPr/>
        <p:txBody>
          <a:bodyPr>
            <a:normAutofit/>
          </a:bodyPr>
          <a:lstStyle/>
          <a:p>
            <a:r>
              <a:rPr lang="en-US" sz="4000" b="1" dirty="0"/>
              <a:t>				Galatians 1</a:t>
            </a:r>
          </a:p>
        </p:txBody>
      </p:sp>
      <p:sp>
        <p:nvSpPr>
          <p:cNvPr id="3" name="Content Placeholder 2">
            <a:extLst>
              <a:ext uri="{FF2B5EF4-FFF2-40B4-BE49-F238E27FC236}">
                <a16:creationId xmlns:a16="http://schemas.microsoft.com/office/drawing/2014/main" id="{28C36B1F-B9D8-3B78-6F81-B5FA7ACD11A1}"/>
              </a:ext>
            </a:extLst>
          </p:cNvPr>
          <p:cNvSpPr>
            <a:spLocks noGrp="1"/>
          </p:cNvSpPr>
          <p:nvPr>
            <p:ph idx="1"/>
          </p:nvPr>
        </p:nvSpPr>
        <p:spPr>
          <a:xfrm>
            <a:off x="414068" y="1825625"/>
            <a:ext cx="11309230" cy="4351338"/>
          </a:xfrm>
        </p:spPr>
        <p:txBody>
          <a:bodyPr>
            <a:normAutofit/>
          </a:bodyPr>
          <a:lstStyle/>
          <a:p>
            <a:pPr marL="0" indent="0">
              <a:buNone/>
            </a:pPr>
            <a:r>
              <a:rPr lang="en-US" sz="3600" dirty="0"/>
              <a:t>Gal 1[1-5] The Uniqueness and Simplicity of the Gospel</a:t>
            </a:r>
          </a:p>
          <a:p>
            <a:pPr marL="0" indent="0">
              <a:buNone/>
            </a:pPr>
            <a:r>
              <a:rPr lang="en-US" sz="3600" dirty="0"/>
              <a:t>Gal 1[6-10] The Unchangeable Nature of the Gospel</a:t>
            </a:r>
          </a:p>
          <a:p>
            <a:pPr marL="0" indent="0">
              <a:buNone/>
            </a:pPr>
            <a:r>
              <a:rPr lang="en-US" sz="3600" b="1" dirty="0"/>
              <a:t>Gal 1[11-17] The Unsearchable Power of the Gospel</a:t>
            </a:r>
          </a:p>
          <a:p>
            <a:pPr marL="0" indent="0">
              <a:buNone/>
            </a:pPr>
            <a:r>
              <a:rPr lang="en-US" sz="3600" dirty="0"/>
              <a:t>Gal 1[18-24] The Unifying Effect of the Gospel</a:t>
            </a:r>
          </a:p>
        </p:txBody>
      </p:sp>
    </p:spTree>
    <p:extLst>
      <p:ext uri="{BB962C8B-B14F-4D97-AF65-F5344CB8AC3E}">
        <p14:creationId xmlns:p14="http://schemas.microsoft.com/office/powerpoint/2010/main" val="116341068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15E82-3091-9C64-3613-CF8595272663}"/>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2AEE274-18D5-BB15-EE8B-48D4EBF3E2FA}"/>
              </a:ext>
            </a:extLst>
          </p:cNvPr>
          <p:cNvSpPr>
            <a:spLocks noGrp="1"/>
          </p:cNvSpPr>
          <p:nvPr>
            <p:ph idx="1"/>
          </p:nvPr>
        </p:nvSpPr>
        <p:spPr>
          <a:xfrm>
            <a:off x="0" y="439946"/>
            <a:ext cx="12192000" cy="6418053"/>
          </a:xfrm>
        </p:spPr>
        <p:txBody>
          <a:bodyPr>
            <a:normAutofit fontScale="92500" lnSpcReduction="10000"/>
          </a:bodyPr>
          <a:lstStyle/>
          <a:p>
            <a:pPr marL="0" indent="0">
              <a:buNone/>
            </a:pPr>
            <a:r>
              <a:rPr lang="en-US" sz="3600" b="0" i="0" dirty="0">
                <a:solidFill>
                  <a:srgbClr val="01103A"/>
                </a:solidFill>
                <a:effectLst/>
              </a:rPr>
              <a:t>Gal 1 [11] For I would have you know, brethren, that the gospel which was preached by me is not according to man. [12] For I neither received it from man, nor was I taught it, </a:t>
            </a:r>
            <a:r>
              <a:rPr lang="en-US" sz="3600" b="0" dirty="0">
                <a:solidFill>
                  <a:srgbClr val="01103A"/>
                </a:solidFill>
                <a:effectLst/>
              </a:rPr>
              <a:t>but I received it through a revelation of Jesus Christ. [13] For you have heard of </a:t>
            </a:r>
            <a:r>
              <a:rPr lang="en-US" sz="3600" b="0" i="0" dirty="0">
                <a:solidFill>
                  <a:srgbClr val="01103A"/>
                </a:solidFill>
                <a:effectLst/>
              </a:rPr>
              <a:t>my former manner of life in Judaism, how I used to persecute the church of God beyond measure and tried to destroy it; [14] and I was advancing in Judaism beyond many of my contemporaries among my countrymen, being more extremely zealous for my ancestral traditions. [15] But when God, who had set me apart even from my mother’s womb and called me through His grace, was pleased [16] to reveal His Son in me so that I might preach Him among the Gentiles, I did not immediately consult with flesh and blood, [17] nor did I go up to Jerusalem to those who were apostles before me; but I went away to Arabia, and returned once more to Damascus. </a:t>
            </a:r>
            <a:endParaRPr lang="en-US" sz="3600" dirty="0"/>
          </a:p>
        </p:txBody>
      </p:sp>
    </p:spTree>
    <p:extLst>
      <p:ext uri="{BB962C8B-B14F-4D97-AF65-F5344CB8AC3E}">
        <p14:creationId xmlns:p14="http://schemas.microsoft.com/office/powerpoint/2010/main" val="133381846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36BDE-8F81-1596-9A36-79165B1F376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8C23447-A847-DBC4-1AFC-D35F7E573BB3}"/>
              </a:ext>
            </a:extLst>
          </p:cNvPr>
          <p:cNvSpPr>
            <a:spLocks noGrp="1"/>
          </p:cNvSpPr>
          <p:nvPr>
            <p:ph idx="1"/>
          </p:nvPr>
        </p:nvSpPr>
        <p:spPr/>
        <p:txBody>
          <a:bodyPr/>
          <a:lstStyle/>
          <a:p>
            <a:pPr marL="0" indent="0">
              <a:buNone/>
            </a:pPr>
            <a:r>
              <a:rPr lang="en-US" dirty="0"/>
              <a:t>				</a:t>
            </a:r>
            <a:r>
              <a:rPr lang="en-US" sz="4400" dirty="0"/>
              <a:t>RVL Study</a:t>
            </a:r>
          </a:p>
          <a:p>
            <a:pPr marL="0" indent="0">
              <a:buNone/>
            </a:pPr>
            <a:r>
              <a:rPr lang="en-US" sz="4400" dirty="0"/>
              <a:t>				The Call</a:t>
            </a:r>
          </a:p>
          <a:p>
            <a:pPr marL="0" indent="0">
              <a:buNone/>
            </a:pPr>
            <a:r>
              <a:rPr lang="en-US" sz="4400" dirty="0"/>
              <a:t>				Episode 44</a:t>
            </a:r>
          </a:p>
        </p:txBody>
      </p:sp>
    </p:spTree>
    <p:extLst>
      <p:ext uri="{BB962C8B-B14F-4D97-AF65-F5344CB8AC3E}">
        <p14:creationId xmlns:p14="http://schemas.microsoft.com/office/powerpoint/2010/main" val="42266561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136CD-055A-C96C-5A5C-97DA6C0AC673}"/>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567F68D-58EF-174A-EC2D-C04A127EFA8D}"/>
              </a:ext>
            </a:extLst>
          </p:cNvPr>
          <p:cNvSpPr>
            <a:spLocks noGrp="1"/>
          </p:cNvSpPr>
          <p:nvPr>
            <p:ph idx="1"/>
          </p:nvPr>
        </p:nvSpPr>
        <p:spPr>
          <a:xfrm>
            <a:off x="112142" y="847976"/>
            <a:ext cx="12016597" cy="6010023"/>
          </a:xfrm>
        </p:spPr>
        <p:txBody>
          <a:bodyPr>
            <a:normAutofit/>
          </a:bodyPr>
          <a:lstStyle/>
          <a:p>
            <a:pPr marL="0" indent="0">
              <a:buNone/>
            </a:pPr>
            <a:r>
              <a:rPr lang="en-US" sz="3600" dirty="0"/>
              <a:t>“We also have come to the knowledge of the truth by the same kindness of God. I crucified Christ daily in my cloistered life, and blasphemed God by my wrong faith. Outwardly I kept myself chaste, poor, and obedient. I was much given to fasting, praying, saying of masses and the like. Yet under the cloak of my outward respectability I continually doubted, feared, hated and blasphemed God. My righteousness was a filthy puddle. Satan loves such saints. They are his darlings, for they quickly destroy their body and soul by depriving them of the blessings of God’s generous gifts.” Luther, p36</a:t>
            </a:r>
          </a:p>
        </p:txBody>
      </p:sp>
    </p:spTree>
    <p:extLst>
      <p:ext uri="{BB962C8B-B14F-4D97-AF65-F5344CB8AC3E}">
        <p14:creationId xmlns:p14="http://schemas.microsoft.com/office/powerpoint/2010/main" val="158697320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C284D-B067-E3C0-5DDE-6BCB1C029EB2}"/>
              </a:ext>
            </a:extLst>
          </p:cNvPr>
          <p:cNvSpPr>
            <a:spLocks noGrp="1"/>
          </p:cNvSpPr>
          <p:nvPr>
            <p:ph type="title"/>
          </p:nvPr>
        </p:nvSpPr>
        <p:spPr>
          <a:xfrm>
            <a:off x="838200" y="0"/>
            <a:ext cx="10515600" cy="560717"/>
          </a:xfrm>
        </p:spPr>
        <p:txBody>
          <a:bodyPr>
            <a:normAutofit fontScale="90000"/>
          </a:bodyPr>
          <a:lstStyle/>
          <a:p>
            <a:r>
              <a:rPr lang="en-US" b="1" dirty="0"/>
              <a:t>			Initial Chronology of Paul</a:t>
            </a:r>
          </a:p>
        </p:txBody>
      </p:sp>
      <p:sp>
        <p:nvSpPr>
          <p:cNvPr id="3" name="Content Placeholder 2">
            <a:extLst>
              <a:ext uri="{FF2B5EF4-FFF2-40B4-BE49-F238E27FC236}">
                <a16:creationId xmlns:a16="http://schemas.microsoft.com/office/drawing/2014/main" id="{D67DE1A6-ED5D-FFCE-1174-A65A5B8B86C4}"/>
              </a:ext>
            </a:extLst>
          </p:cNvPr>
          <p:cNvSpPr>
            <a:spLocks noGrp="1"/>
          </p:cNvSpPr>
          <p:nvPr>
            <p:ph idx="1"/>
          </p:nvPr>
        </p:nvSpPr>
        <p:spPr>
          <a:xfrm>
            <a:off x="-103517" y="1371599"/>
            <a:ext cx="12295517" cy="5546785"/>
          </a:xfrm>
        </p:spPr>
        <p:txBody>
          <a:bodyPr>
            <a:noAutofit/>
          </a:bodyPr>
          <a:lstStyle/>
          <a:p>
            <a:r>
              <a:rPr lang="en-US" sz="3600" dirty="0"/>
              <a:t>Converted not long after the death and resurrection of Jesus Christ, possibly in AD 32. </a:t>
            </a:r>
          </a:p>
          <a:p>
            <a:r>
              <a:rPr lang="en-US" sz="3600" dirty="0"/>
              <a:t>About three years in the region near Damascus. </a:t>
            </a:r>
          </a:p>
          <a:p>
            <a:r>
              <a:rPr lang="en-US" sz="3600" dirty="0"/>
              <a:t>About A.D. 34 he made a short trip to Jerusalem to get acquainted with the apostle Peter. (Galatians 1:18–19). </a:t>
            </a:r>
          </a:p>
          <a:p>
            <a:r>
              <a:rPr lang="en-US" sz="3600" dirty="0"/>
              <a:t>First missionary journey; planted the major churches of Galatia. Paul wrote his pastoral letter to the Galatians (AD 49?).</a:t>
            </a:r>
          </a:p>
          <a:p>
            <a:r>
              <a:rPr lang="en-US" sz="3600" dirty="0"/>
              <a:t>Jerusalem council (Acts 15; Gal. 2:1–10)(?AD 50).  </a:t>
            </a:r>
          </a:p>
        </p:txBody>
      </p:sp>
    </p:spTree>
    <p:extLst>
      <p:ext uri="{BB962C8B-B14F-4D97-AF65-F5344CB8AC3E}">
        <p14:creationId xmlns:p14="http://schemas.microsoft.com/office/powerpoint/2010/main" val="316670827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F2C1D-6928-0FB9-1828-80A0DFABC939}"/>
              </a:ext>
            </a:extLst>
          </p:cNvPr>
          <p:cNvSpPr>
            <a:spLocks noGrp="1"/>
          </p:cNvSpPr>
          <p:nvPr>
            <p:ph type="title"/>
          </p:nvPr>
        </p:nvSpPr>
        <p:spPr>
          <a:xfrm flipV="1">
            <a:off x="838200" y="319406"/>
            <a:ext cx="10515600" cy="45719"/>
          </a:xfrm>
        </p:spPr>
        <p:txBody>
          <a:bodyPr>
            <a:normAutofit fontScale="90000"/>
          </a:bodyPr>
          <a:lstStyle/>
          <a:p>
            <a:endParaRPr lang="en-US" dirty="0"/>
          </a:p>
        </p:txBody>
      </p:sp>
      <p:pic>
        <p:nvPicPr>
          <p:cNvPr id="2050" name="Picture 2">
            <a:extLst>
              <a:ext uri="{FF2B5EF4-FFF2-40B4-BE49-F238E27FC236}">
                <a16:creationId xmlns:a16="http://schemas.microsoft.com/office/drawing/2014/main" id="{5A2057F8-3798-1559-9254-5A91B63F17C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07698" y="365124"/>
            <a:ext cx="9644332" cy="6372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1391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4226C-E52F-3376-560D-186B4F12B1C6}"/>
              </a:ext>
            </a:extLst>
          </p:cNvPr>
          <p:cNvSpPr>
            <a:spLocks noGrp="1"/>
          </p:cNvSpPr>
          <p:nvPr>
            <p:ph type="title"/>
          </p:nvPr>
        </p:nvSpPr>
        <p:spPr>
          <a:xfrm>
            <a:off x="838200" y="365126"/>
            <a:ext cx="10515600" cy="7482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E767CA2-BD52-A277-C40A-3BD17A268C53}"/>
              </a:ext>
            </a:extLst>
          </p:cNvPr>
          <p:cNvSpPr>
            <a:spLocks noGrp="1"/>
          </p:cNvSpPr>
          <p:nvPr>
            <p:ph idx="1"/>
          </p:nvPr>
        </p:nvSpPr>
        <p:spPr>
          <a:xfrm>
            <a:off x="345057" y="552091"/>
            <a:ext cx="11343735" cy="5624872"/>
          </a:xfrm>
        </p:spPr>
        <p:txBody>
          <a:bodyPr>
            <a:noAutofit/>
          </a:bodyPr>
          <a:lstStyle/>
          <a:p>
            <a:pPr marL="0" marR="0" indent="0">
              <a:lnSpc>
                <a:spcPct val="107000"/>
              </a:lnSpc>
              <a:spcAft>
                <a:spcPts val="800"/>
              </a:spcAft>
              <a:buNone/>
              <a:tabLst>
                <a:tab pos="2289175" algn="l"/>
              </a:tabLst>
            </a:pPr>
            <a:r>
              <a:rPr lang="en-US" sz="4000" b="1" dirty="0">
                <a:latin typeface="Calibri" panose="020F0502020204030204" pitchFamily="34" charset="0"/>
                <a:ea typeface="Calibri" panose="020F0502020204030204" pitchFamily="34" charset="0"/>
                <a:cs typeface="Times New Roman" panose="02020603050405020304" pitchFamily="18" charset="0"/>
              </a:rPr>
              <a:t>Acts 13:2, “The Holy Spirit said, ‘Set apart for me Barnabas and Saul for the work to which I have called them’.”</a:t>
            </a:r>
            <a:r>
              <a:rPr lang="en-US" sz="4000" dirty="0">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Aft>
                <a:spcPts val="800"/>
              </a:spcAft>
              <a:buNone/>
              <a:tabLst>
                <a:tab pos="2289175" algn="l"/>
              </a:tabLst>
            </a:pPr>
            <a:r>
              <a:rPr lang="en-US" sz="4000" dirty="0">
                <a:latin typeface="Calibri" panose="020F0502020204030204" pitchFamily="34" charset="0"/>
                <a:ea typeface="Calibri" panose="020F0502020204030204" pitchFamily="34" charset="0"/>
                <a:cs typeface="Times New Roman" panose="02020603050405020304" pitchFamily="18" charset="0"/>
              </a:rPr>
              <a:t>Paul </a:t>
            </a:r>
            <a:r>
              <a:rPr lang="en-US" sz="4000" dirty="0">
                <a:effectLst/>
                <a:latin typeface="Calibri" panose="020F0502020204030204" pitchFamily="34" charset="0"/>
                <a:ea typeface="Calibri" panose="020F0502020204030204" pitchFamily="34" charset="0"/>
                <a:cs typeface="Times New Roman" panose="02020603050405020304" pitchFamily="18" charset="0"/>
              </a:rPr>
              <a:t>ceases to use his Jewish name, Saul (</a:t>
            </a:r>
            <a:r>
              <a:rPr lang="en-US" sz="4000" b="1" dirty="0">
                <a:effectLst/>
                <a:latin typeface="Calibri" panose="020F0502020204030204" pitchFamily="34" charset="0"/>
                <a:ea typeface="Calibri" panose="020F0502020204030204" pitchFamily="34" charset="0"/>
                <a:cs typeface="Times New Roman" panose="02020603050405020304" pitchFamily="18" charset="0"/>
              </a:rPr>
              <a:t>Acts 13:9, “But Saul, who was also known as Paul</a:t>
            </a:r>
            <a:r>
              <a:rPr lang="en-US" sz="4000" dirty="0">
                <a:effectLst/>
                <a:latin typeface="Calibri" panose="020F0502020204030204" pitchFamily="34" charset="0"/>
                <a:ea typeface="Calibri" panose="020F0502020204030204" pitchFamily="34" charset="0"/>
                <a:cs typeface="Times New Roman" panose="02020603050405020304" pitchFamily="18" charset="0"/>
              </a:rPr>
              <a:t>…”), which has the meaning of “desired,” upon his solemn separation to the ministry to the Gentiles.</a:t>
            </a:r>
          </a:p>
          <a:p>
            <a:pPr marL="0" marR="0" indent="0">
              <a:lnSpc>
                <a:spcPct val="107000"/>
              </a:lnSpc>
              <a:spcAft>
                <a:spcPts val="800"/>
              </a:spcAft>
              <a:buNone/>
              <a:tabLst>
                <a:tab pos="2289175" algn="l"/>
              </a:tabLst>
            </a:pPr>
            <a:r>
              <a:rPr lang="en-US" sz="4000" dirty="0">
                <a:effectLst/>
                <a:latin typeface="Calibri" panose="020F0502020204030204" pitchFamily="34" charset="0"/>
                <a:ea typeface="Calibri" panose="020F0502020204030204" pitchFamily="34" charset="0"/>
                <a:cs typeface="Times New Roman" panose="02020603050405020304" pitchFamily="18" charset="0"/>
              </a:rPr>
              <a:t>What reasons might he have had to change his name?</a:t>
            </a:r>
            <a:endParaRPr lang="en-US" sz="4000" dirty="0"/>
          </a:p>
        </p:txBody>
      </p:sp>
    </p:spTree>
    <p:extLst>
      <p:ext uri="{BB962C8B-B14F-4D97-AF65-F5344CB8AC3E}">
        <p14:creationId xmlns:p14="http://schemas.microsoft.com/office/powerpoint/2010/main" val="233509524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601E72-D2B3-A3AF-0C49-70E06F9973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CD1674-85A4-D9B8-B957-AE499353814C}"/>
              </a:ext>
            </a:extLst>
          </p:cNvPr>
          <p:cNvSpPr>
            <a:spLocks noGrp="1"/>
          </p:cNvSpPr>
          <p:nvPr>
            <p:ph type="title"/>
          </p:nvPr>
        </p:nvSpPr>
        <p:spPr/>
        <p:txBody>
          <a:bodyPr>
            <a:normAutofit/>
          </a:bodyPr>
          <a:lstStyle/>
          <a:p>
            <a:r>
              <a:rPr lang="en-US" sz="4000" b="1" dirty="0"/>
              <a:t>				Galatians 1</a:t>
            </a:r>
          </a:p>
        </p:txBody>
      </p:sp>
      <p:sp>
        <p:nvSpPr>
          <p:cNvPr id="3" name="Content Placeholder 2">
            <a:extLst>
              <a:ext uri="{FF2B5EF4-FFF2-40B4-BE49-F238E27FC236}">
                <a16:creationId xmlns:a16="http://schemas.microsoft.com/office/drawing/2014/main" id="{76E9B9A8-C102-E616-EBAC-6482A9F57F9E}"/>
              </a:ext>
            </a:extLst>
          </p:cNvPr>
          <p:cNvSpPr>
            <a:spLocks noGrp="1"/>
          </p:cNvSpPr>
          <p:nvPr>
            <p:ph idx="1"/>
          </p:nvPr>
        </p:nvSpPr>
        <p:spPr>
          <a:xfrm>
            <a:off x="414068" y="1825625"/>
            <a:ext cx="11309230" cy="4351338"/>
          </a:xfrm>
        </p:spPr>
        <p:txBody>
          <a:bodyPr>
            <a:normAutofit/>
          </a:bodyPr>
          <a:lstStyle/>
          <a:p>
            <a:pPr marL="0" indent="0">
              <a:buNone/>
            </a:pPr>
            <a:r>
              <a:rPr lang="en-US" sz="3600" dirty="0"/>
              <a:t>Gal 1[1-5] The Uniqueness and Simplicity of the Gospel</a:t>
            </a:r>
          </a:p>
          <a:p>
            <a:pPr marL="0" indent="0">
              <a:buNone/>
            </a:pPr>
            <a:r>
              <a:rPr lang="en-US" sz="3600" dirty="0"/>
              <a:t>Gal 1[6-10] The Unchangeable Nature of the Gospel</a:t>
            </a:r>
          </a:p>
          <a:p>
            <a:pPr marL="0" indent="0">
              <a:buNone/>
            </a:pPr>
            <a:r>
              <a:rPr lang="en-US" sz="3600" dirty="0"/>
              <a:t>Gal 1[11-17] The Unsearchable Power of the Gospel</a:t>
            </a:r>
          </a:p>
          <a:p>
            <a:pPr marL="0" indent="0">
              <a:buNone/>
            </a:pPr>
            <a:r>
              <a:rPr lang="en-US" sz="3600" b="1" dirty="0"/>
              <a:t>Gal 1[18-24] The Unifying Effect of the Gospel</a:t>
            </a:r>
          </a:p>
        </p:txBody>
      </p:sp>
    </p:spTree>
    <p:extLst>
      <p:ext uri="{BB962C8B-B14F-4D97-AF65-F5344CB8AC3E}">
        <p14:creationId xmlns:p14="http://schemas.microsoft.com/office/powerpoint/2010/main" val="148372610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42304-B83A-9650-9EE2-2BC175411877}"/>
              </a:ext>
            </a:extLst>
          </p:cNvPr>
          <p:cNvSpPr>
            <a:spLocks noGrp="1"/>
          </p:cNvSpPr>
          <p:nvPr>
            <p:ph type="title"/>
          </p:nvPr>
        </p:nvSpPr>
        <p:spPr>
          <a:xfrm flipV="1">
            <a:off x="838200" y="310552"/>
            <a:ext cx="10515600" cy="54574"/>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51EB403-F8AC-8CFE-B9CC-0D38B13376A7}"/>
              </a:ext>
            </a:extLst>
          </p:cNvPr>
          <p:cNvSpPr>
            <a:spLocks noGrp="1"/>
          </p:cNvSpPr>
          <p:nvPr>
            <p:ph idx="1"/>
          </p:nvPr>
        </p:nvSpPr>
        <p:spPr>
          <a:xfrm>
            <a:off x="250165" y="902778"/>
            <a:ext cx="11861321" cy="5644670"/>
          </a:xfrm>
        </p:spPr>
        <p:txBody>
          <a:bodyPr>
            <a:normAutofit/>
          </a:bodyPr>
          <a:lstStyle/>
          <a:p>
            <a:pPr marL="0" indent="0">
              <a:buNone/>
            </a:pPr>
            <a:r>
              <a:rPr lang="en-US" sz="3600" b="0" i="0" dirty="0">
                <a:solidFill>
                  <a:srgbClr val="01103A"/>
                </a:solidFill>
                <a:effectLst/>
              </a:rPr>
              <a:t>Gal 1 [18] Then three years later I went up to Jerusalem to become acquainted with Cephas, and stayed with him fifteen  days. [19] But I did not see any other of the other apostles except James, the Lord’s brother. [20] (Now in what I am writing to you, I assure you before God that I am not lying.) [21] Then I went into the regions of Syria and Cilicia. [22] I was still unknown by sight to the churches of Judea which were in Christ; [23] but only, they kept hearing, “He who once persecuted us is now preaching the faith which he once tried to destroy.” [24] And they were glorifying God because of me.</a:t>
            </a:r>
            <a:endParaRPr lang="en-US" sz="3600" dirty="0"/>
          </a:p>
        </p:txBody>
      </p:sp>
    </p:spTree>
    <p:extLst>
      <p:ext uri="{BB962C8B-B14F-4D97-AF65-F5344CB8AC3E}">
        <p14:creationId xmlns:p14="http://schemas.microsoft.com/office/powerpoint/2010/main" val="408678670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46E5AF-03F2-1EA1-0797-0E680B6EB8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7EE448-8A4E-EA28-9639-082B7BE46A11}"/>
              </a:ext>
            </a:extLst>
          </p:cNvPr>
          <p:cNvSpPr>
            <a:spLocks noGrp="1"/>
          </p:cNvSpPr>
          <p:nvPr>
            <p:ph type="title"/>
          </p:nvPr>
        </p:nvSpPr>
        <p:spPr/>
        <p:txBody>
          <a:bodyPr>
            <a:normAutofit/>
          </a:bodyPr>
          <a:lstStyle/>
          <a:p>
            <a:r>
              <a:rPr lang="en-US" sz="4000" b="1" dirty="0"/>
              <a:t>				Galatians 2</a:t>
            </a:r>
          </a:p>
        </p:txBody>
      </p:sp>
      <p:sp>
        <p:nvSpPr>
          <p:cNvPr id="3" name="Content Placeholder 2">
            <a:extLst>
              <a:ext uri="{FF2B5EF4-FFF2-40B4-BE49-F238E27FC236}">
                <a16:creationId xmlns:a16="http://schemas.microsoft.com/office/drawing/2014/main" id="{C16D2468-F521-9293-BA33-ED7388EAC2DD}"/>
              </a:ext>
            </a:extLst>
          </p:cNvPr>
          <p:cNvSpPr>
            <a:spLocks noGrp="1"/>
          </p:cNvSpPr>
          <p:nvPr>
            <p:ph idx="1"/>
          </p:nvPr>
        </p:nvSpPr>
        <p:spPr>
          <a:xfrm>
            <a:off x="414068" y="1825625"/>
            <a:ext cx="11309230" cy="4351338"/>
          </a:xfrm>
        </p:spPr>
        <p:txBody>
          <a:bodyPr>
            <a:normAutofit/>
          </a:bodyPr>
          <a:lstStyle/>
          <a:p>
            <a:pPr marL="0" indent="0">
              <a:buNone/>
            </a:pPr>
            <a:r>
              <a:rPr lang="en-US" sz="3600" b="1" dirty="0"/>
              <a:t>Gal 2[1-5] The Lord’s Calling of Paul to Jerusalem</a:t>
            </a:r>
          </a:p>
          <a:p>
            <a:pPr marL="0" indent="0">
              <a:buNone/>
            </a:pPr>
            <a:r>
              <a:rPr lang="en-US" sz="3600" dirty="0"/>
              <a:t>Gal 2[6-10] The First Church Council Harmonizes Evangelism of Jew and Gentile</a:t>
            </a:r>
          </a:p>
          <a:p>
            <a:pPr marL="0" indent="0">
              <a:buNone/>
            </a:pPr>
            <a:r>
              <a:rPr lang="en-US" sz="3600" dirty="0"/>
              <a:t>Gal 2[11-14] Confrontation With and Removal of Evangelical Hypocrisy</a:t>
            </a:r>
          </a:p>
          <a:p>
            <a:pPr marL="0" indent="0">
              <a:buNone/>
            </a:pPr>
            <a:r>
              <a:rPr lang="en-US" sz="3600" dirty="0"/>
              <a:t>Gal 2[15-21] Justification by Grace Through Faith Defined</a:t>
            </a:r>
          </a:p>
        </p:txBody>
      </p:sp>
    </p:spTree>
    <p:extLst>
      <p:ext uri="{BB962C8B-B14F-4D97-AF65-F5344CB8AC3E}">
        <p14:creationId xmlns:p14="http://schemas.microsoft.com/office/powerpoint/2010/main" val="13346938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9858A-5146-2292-38CA-44C6FC72656C}"/>
              </a:ext>
            </a:extLst>
          </p:cNvPr>
          <p:cNvSpPr>
            <a:spLocks noGrp="1"/>
          </p:cNvSpPr>
          <p:nvPr>
            <p:ph type="title"/>
          </p:nvPr>
        </p:nvSpPr>
        <p:spPr>
          <a:xfrm>
            <a:off x="838200" y="1"/>
            <a:ext cx="10515600" cy="129395"/>
          </a:xfrm>
        </p:spPr>
        <p:txBody>
          <a:bodyPr>
            <a:normAutofit fontScale="90000"/>
          </a:bodyPr>
          <a:lstStyle/>
          <a:p>
            <a:r>
              <a:rPr lang="en-US" b="1" dirty="0"/>
              <a:t>			</a:t>
            </a:r>
          </a:p>
        </p:txBody>
      </p:sp>
      <p:sp>
        <p:nvSpPr>
          <p:cNvPr id="3" name="Content Placeholder 2">
            <a:extLst>
              <a:ext uri="{FF2B5EF4-FFF2-40B4-BE49-F238E27FC236}">
                <a16:creationId xmlns:a16="http://schemas.microsoft.com/office/drawing/2014/main" id="{1B1F9D3D-FC72-8D2D-EB8E-22E936E3B0C7}"/>
              </a:ext>
            </a:extLst>
          </p:cNvPr>
          <p:cNvSpPr>
            <a:spLocks noGrp="1"/>
          </p:cNvSpPr>
          <p:nvPr>
            <p:ph idx="1"/>
          </p:nvPr>
        </p:nvSpPr>
        <p:spPr>
          <a:xfrm>
            <a:off x="0" y="267420"/>
            <a:ext cx="12191999" cy="6590580"/>
          </a:xfrm>
        </p:spPr>
        <p:txBody>
          <a:bodyPr>
            <a:noAutofit/>
          </a:bodyPr>
          <a:lstStyle/>
          <a:p>
            <a:pPr marL="0" indent="0">
              <a:buNone/>
            </a:pPr>
            <a:r>
              <a:rPr lang="en-US" sz="3600" dirty="0"/>
              <a:t>Gal 2 [1]</a:t>
            </a:r>
            <a:r>
              <a:rPr lang="en-US" sz="3600" b="0" i="0" dirty="0">
                <a:solidFill>
                  <a:srgbClr val="01103A"/>
                </a:solidFill>
                <a:effectLst/>
              </a:rPr>
              <a:t> Then after an interval of fourteen years I went up again to Jerusalem with Barnabas, taking Titus along also. [2] It was because of a revelation that I went up; </a:t>
            </a:r>
            <a:r>
              <a:rPr lang="en-US" sz="3600" b="0" dirty="0">
                <a:solidFill>
                  <a:srgbClr val="01103A"/>
                </a:solidFill>
                <a:effectLst/>
              </a:rPr>
              <a:t>and I submitted to them the gospel which I preach among the Gentiles, but I did so in private to those who were of reputation, for fear that I might be running, or had run, in vain. [3] But not even Titus, who was with me, though he was a Greek, was compelled to be circumcised. [4] But it was </a:t>
            </a:r>
            <a:r>
              <a:rPr lang="en-US" sz="3600" b="0" i="0" dirty="0">
                <a:solidFill>
                  <a:srgbClr val="01103A"/>
                </a:solidFill>
                <a:effectLst/>
              </a:rPr>
              <a:t>because of the false brethren secretly brought in, who had sneaked in to spy out our liberty which we have in Christ Jesus, in order to bring us into bondage. [5] But we did not yield in subjection to them for even an hour, so that the truth of the gospel would remain with you.  </a:t>
            </a:r>
            <a:r>
              <a:rPr lang="en-US" sz="3600" dirty="0"/>
              <a:t> </a:t>
            </a:r>
          </a:p>
        </p:txBody>
      </p:sp>
    </p:spTree>
    <p:extLst>
      <p:ext uri="{BB962C8B-B14F-4D97-AF65-F5344CB8AC3E}">
        <p14:creationId xmlns:p14="http://schemas.microsoft.com/office/powerpoint/2010/main" val="34202873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4A748-43DA-DF36-3379-5882E7E0EC75}"/>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7BB182A-029B-464B-EB12-8EAB69FDFDE5}"/>
              </a:ext>
            </a:extLst>
          </p:cNvPr>
          <p:cNvSpPr>
            <a:spLocks noGrp="1"/>
          </p:cNvSpPr>
          <p:nvPr>
            <p:ph idx="1"/>
          </p:nvPr>
        </p:nvSpPr>
        <p:spPr>
          <a:xfrm>
            <a:off x="129396" y="365125"/>
            <a:ext cx="11999344" cy="6447156"/>
          </a:xfrm>
        </p:spPr>
        <p:txBody>
          <a:bodyPr>
            <a:normAutofit/>
          </a:bodyPr>
          <a:lstStyle/>
          <a:p>
            <a:pPr marL="0" indent="0">
              <a:buNone/>
            </a:pPr>
            <a:r>
              <a:rPr lang="en-US" sz="3600" dirty="0">
                <a:solidFill>
                  <a:srgbClr val="01103A"/>
                </a:solidFill>
              </a:rPr>
              <a:t>What reasons might have caused the delay in coming again to Jerusalem and then caused him to interrupt his ministry?</a:t>
            </a:r>
          </a:p>
          <a:p>
            <a:pPr marL="0" indent="0">
              <a:buNone/>
            </a:pPr>
            <a:endParaRPr lang="en-US" sz="3600" dirty="0">
              <a:solidFill>
                <a:srgbClr val="01103A"/>
              </a:solidFill>
            </a:endParaRPr>
          </a:p>
          <a:p>
            <a:pPr marL="0" indent="0">
              <a:buNone/>
            </a:pPr>
            <a:r>
              <a:rPr lang="en-US" sz="3600" dirty="0">
                <a:solidFill>
                  <a:srgbClr val="01103A"/>
                </a:solidFill>
              </a:rPr>
              <a:t>Paul suggests that he might be running in vain. What could he have been worried about?</a:t>
            </a:r>
          </a:p>
          <a:p>
            <a:pPr marL="0" indent="0">
              <a:buNone/>
            </a:pPr>
            <a:endParaRPr lang="en-US" sz="3600" dirty="0">
              <a:solidFill>
                <a:srgbClr val="01103A"/>
              </a:solidFill>
            </a:endParaRPr>
          </a:p>
          <a:p>
            <a:pPr marL="0" indent="0">
              <a:buNone/>
            </a:pPr>
            <a:r>
              <a:rPr lang="en-US" sz="3600" dirty="0">
                <a:solidFill>
                  <a:srgbClr val="01103A"/>
                </a:solidFill>
              </a:rPr>
              <a:t>If God had not ordered Paul to Jerusalem, Paul would not have gone there.</a:t>
            </a:r>
          </a:p>
          <a:p>
            <a:pPr marL="0" indent="0">
              <a:buNone/>
            </a:pPr>
            <a:endParaRPr lang="en-US" dirty="0"/>
          </a:p>
        </p:txBody>
      </p:sp>
    </p:spTree>
    <p:extLst>
      <p:ext uri="{BB962C8B-B14F-4D97-AF65-F5344CB8AC3E}">
        <p14:creationId xmlns:p14="http://schemas.microsoft.com/office/powerpoint/2010/main" val="144551867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00F57-1BE9-8C90-C377-F9A4CED22A75}"/>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8B02BAD-7A49-15D3-0F5F-FF7DE8822EF3}"/>
              </a:ext>
            </a:extLst>
          </p:cNvPr>
          <p:cNvSpPr>
            <a:spLocks noGrp="1"/>
          </p:cNvSpPr>
          <p:nvPr>
            <p:ph idx="1"/>
          </p:nvPr>
        </p:nvSpPr>
        <p:spPr>
          <a:xfrm>
            <a:off x="838200" y="410844"/>
            <a:ext cx="10669438" cy="5766119"/>
          </a:xfrm>
        </p:spPr>
        <p:txBody>
          <a:bodyPr>
            <a:normAutofit/>
          </a:bodyPr>
          <a:lstStyle/>
          <a:p>
            <a:pPr marL="0" indent="0">
              <a:buNone/>
            </a:pPr>
            <a:r>
              <a:rPr lang="en-US" sz="3600" dirty="0"/>
              <a:t>“Paul chose two witnesses, Barnabas and Titus. Barnabas had been Paul’s preaching companion to the Gentiles. Barnabas was an eyewitness to the fact that the Holy Spirit had come upon the Gentiles in response to the simple preaching of faith in Jesus Christ. Barnabas stuck with Paul on this point, that it was not necessary for the Gentiles to be bothered with the Law as long as their believed in Christ. </a:t>
            </a:r>
          </a:p>
          <a:p>
            <a:pPr marL="0" indent="0">
              <a:buNone/>
            </a:pPr>
            <a:r>
              <a:rPr lang="en-US" sz="3600" dirty="0"/>
              <a:t>Titus was superintendent of the churches in Crete, having been placed in charge of the churches by Paul. Titus was a Gentile.” Luther, p44-45</a:t>
            </a:r>
          </a:p>
        </p:txBody>
      </p:sp>
    </p:spTree>
    <p:extLst>
      <p:ext uri="{BB962C8B-B14F-4D97-AF65-F5344CB8AC3E}">
        <p14:creationId xmlns:p14="http://schemas.microsoft.com/office/powerpoint/2010/main" val="399039029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F2B261-2472-A07C-775C-7204B1D29D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3B10CF-19E6-6484-E8BC-A0B912693777}"/>
              </a:ext>
            </a:extLst>
          </p:cNvPr>
          <p:cNvSpPr>
            <a:spLocks noGrp="1"/>
          </p:cNvSpPr>
          <p:nvPr>
            <p:ph type="title"/>
          </p:nvPr>
        </p:nvSpPr>
        <p:spPr/>
        <p:txBody>
          <a:bodyPr>
            <a:normAutofit/>
          </a:bodyPr>
          <a:lstStyle/>
          <a:p>
            <a:r>
              <a:rPr lang="en-US" sz="4000" b="1" dirty="0"/>
              <a:t>				Galatians 2</a:t>
            </a:r>
          </a:p>
        </p:txBody>
      </p:sp>
      <p:sp>
        <p:nvSpPr>
          <p:cNvPr id="3" name="Content Placeholder 2">
            <a:extLst>
              <a:ext uri="{FF2B5EF4-FFF2-40B4-BE49-F238E27FC236}">
                <a16:creationId xmlns:a16="http://schemas.microsoft.com/office/drawing/2014/main" id="{346552E2-2C45-3824-2CC0-A2FB69320A5B}"/>
              </a:ext>
            </a:extLst>
          </p:cNvPr>
          <p:cNvSpPr>
            <a:spLocks noGrp="1"/>
          </p:cNvSpPr>
          <p:nvPr>
            <p:ph idx="1"/>
          </p:nvPr>
        </p:nvSpPr>
        <p:spPr>
          <a:xfrm>
            <a:off x="414068" y="1825625"/>
            <a:ext cx="11309230" cy="4351338"/>
          </a:xfrm>
        </p:spPr>
        <p:txBody>
          <a:bodyPr>
            <a:normAutofit/>
          </a:bodyPr>
          <a:lstStyle/>
          <a:p>
            <a:pPr marL="0" indent="0">
              <a:buNone/>
            </a:pPr>
            <a:r>
              <a:rPr lang="en-US" sz="3600" dirty="0"/>
              <a:t>Gal 2[1-5] The Lord’s Calling of Paul to Jerusalem</a:t>
            </a:r>
          </a:p>
          <a:p>
            <a:pPr marL="0" indent="0">
              <a:buNone/>
            </a:pPr>
            <a:r>
              <a:rPr lang="en-US" sz="3600" b="1" dirty="0"/>
              <a:t>Gal 2[6-10] The First Church Council Harmonizes Evangelism of Jew and Gentile</a:t>
            </a:r>
          </a:p>
          <a:p>
            <a:pPr marL="0" indent="0">
              <a:buNone/>
            </a:pPr>
            <a:r>
              <a:rPr lang="en-US" sz="3600" dirty="0"/>
              <a:t>Gal 2[11-14] Confrontation With and Removal of Evangelical Hypocrisy</a:t>
            </a:r>
          </a:p>
          <a:p>
            <a:pPr marL="0" indent="0">
              <a:buNone/>
            </a:pPr>
            <a:r>
              <a:rPr lang="en-US" sz="3600" dirty="0"/>
              <a:t>Gal 2[15-21] Justification by Grace Through Faith Defined</a:t>
            </a:r>
          </a:p>
        </p:txBody>
      </p:sp>
    </p:spTree>
    <p:extLst>
      <p:ext uri="{BB962C8B-B14F-4D97-AF65-F5344CB8AC3E}">
        <p14:creationId xmlns:p14="http://schemas.microsoft.com/office/powerpoint/2010/main" val="307678499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A357D-7064-9593-E085-1325D77F6349}"/>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C1ACA5B-1E38-96F0-E689-B8E10624F798}"/>
              </a:ext>
            </a:extLst>
          </p:cNvPr>
          <p:cNvSpPr>
            <a:spLocks noGrp="1"/>
          </p:cNvSpPr>
          <p:nvPr>
            <p:ph idx="1"/>
          </p:nvPr>
        </p:nvSpPr>
        <p:spPr>
          <a:xfrm>
            <a:off x="0" y="0"/>
            <a:ext cx="12192000" cy="6858000"/>
          </a:xfrm>
        </p:spPr>
        <p:txBody>
          <a:bodyPr>
            <a:noAutofit/>
          </a:bodyPr>
          <a:lstStyle/>
          <a:p>
            <a:pPr marL="0" indent="0">
              <a:buNone/>
            </a:pPr>
            <a:r>
              <a:rPr lang="en-US" sz="3600" dirty="0"/>
              <a:t>Acts 15[1] </a:t>
            </a:r>
            <a:r>
              <a:rPr lang="en-US" sz="3600" b="0" i="0" dirty="0">
                <a:solidFill>
                  <a:srgbClr val="01103A"/>
                </a:solidFill>
                <a:effectLst/>
              </a:rPr>
              <a:t>And </a:t>
            </a:r>
            <a:r>
              <a:rPr lang="en-US" sz="3600" b="0" dirty="0">
                <a:solidFill>
                  <a:srgbClr val="01103A"/>
                </a:solidFill>
                <a:effectLst/>
              </a:rPr>
              <a:t>certain men came down from Judea and taught the brethren, “Unless you are circumcised according to the custom of Moses, you cannot be saved.” [2] Therefore, when Paul and Barnabas had no small dissension and dispute with them, they determined that Paul and Barnabas and certain others of them should go up to Jerusalem, to the apostles and elders, about this question. [3] So, being sent on their way by the church, they passed through Phoenicia and Samaria, describing the conversion of the Gentiles; and they caused great joy to all the brethren. [4] And when they had come to Jerusalem, they were received by the church and the apostles and the elders; and they reported all things that God had done with them. </a:t>
            </a:r>
            <a:endParaRPr lang="en-US" sz="3600" dirty="0"/>
          </a:p>
        </p:txBody>
      </p:sp>
    </p:spTree>
    <p:extLst>
      <p:ext uri="{BB962C8B-B14F-4D97-AF65-F5344CB8AC3E}">
        <p14:creationId xmlns:p14="http://schemas.microsoft.com/office/powerpoint/2010/main" val="348896686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88506-85A4-2C59-3989-E8CC3D961510}"/>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1B6B9C2-3D1C-0AA7-81D0-A2CA44163BB3}"/>
              </a:ext>
            </a:extLst>
          </p:cNvPr>
          <p:cNvSpPr>
            <a:spLocks noGrp="1"/>
          </p:cNvSpPr>
          <p:nvPr>
            <p:ph idx="1"/>
          </p:nvPr>
        </p:nvSpPr>
        <p:spPr>
          <a:xfrm>
            <a:off x="0" y="207034"/>
            <a:ext cx="12192000" cy="6650966"/>
          </a:xfrm>
        </p:spPr>
        <p:txBody>
          <a:bodyPr>
            <a:normAutofit/>
          </a:bodyPr>
          <a:lstStyle/>
          <a:p>
            <a:pPr marL="0" indent="0">
              <a:buNone/>
            </a:pPr>
            <a:r>
              <a:rPr lang="en-US" sz="3600" b="0" dirty="0">
                <a:solidFill>
                  <a:srgbClr val="01103A"/>
                </a:solidFill>
                <a:effectLst/>
              </a:rPr>
              <a:t>Acts 15[5] But some of the sect of the Pharisees who believed rose up, saying, “It is necessary to circumcise them, and to command them to keep the law of Moses.” [6] Now the apostles and elders came together to consider this matter. [7] And when there had been much dispute, Peter rose up and said to them: “Men and brethren, you know that a good while ago God chose among us, that by my mouth the Gentiles should hear the word of the gospel and believe. [8] So God, who knows the heart, acknowledged them by giving them the Holy Spirit, just as He did to us, [9] and </a:t>
            </a:r>
            <a:r>
              <a:rPr lang="en-US" sz="3600" b="0" i="0" dirty="0">
                <a:solidFill>
                  <a:srgbClr val="01103A"/>
                </a:solidFill>
                <a:effectLst/>
              </a:rPr>
              <a:t>made no distinction between us and them, purifying their hearts by faith. [10] Now therefore, why do you test God by putting a yoke on the neck of the disciples which neither our fathers nor we were able to bear?</a:t>
            </a:r>
            <a:endParaRPr lang="en-US" sz="3600" dirty="0"/>
          </a:p>
        </p:txBody>
      </p:sp>
    </p:spTree>
    <p:extLst>
      <p:ext uri="{BB962C8B-B14F-4D97-AF65-F5344CB8AC3E}">
        <p14:creationId xmlns:p14="http://schemas.microsoft.com/office/powerpoint/2010/main" val="129528965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C196E-460C-454B-4BCD-C33EA9DD7AC4}"/>
              </a:ext>
            </a:extLst>
          </p:cNvPr>
          <p:cNvSpPr>
            <a:spLocks noGrp="1"/>
          </p:cNvSpPr>
          <p:nvPr>
            <p:ph type="title"/>
          </p:nvPr>
        </p:nvSpPr>
        <p:spPr>
          <a:xfrm flipV="1">
            <a:off x="838200" y="310552"/>
            <a:ext cx="10515600" cy="54574"/>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2145F07D-59E0-2154-E323-43280099CDAA}"/>
              </a:ext>
            </a:extLst>
          </p:cNvPr>
          <p:cNvSpPr>
            <a:spLocks noGrp="1"/>
          </p:cNvSpPr>
          <p:nvPr>
            <p:ph idx="1"/>
          </p:nvPr>
        </p:nvSpPr>
        <p:spPr>
          <a:xfrm>
            <a:off x="60385" y="241540"/>
            <a:ext cx="12059727" cy="6556074"/>
          </a:xfrm>
        </p:spPr>
        <p:txBody>
          <a:bodyPr>
            <a:normAutofit lnSpcReduction="10000"/>
          </a:bodyPr>
          <a:lstStyle/>
          <a:p>
            <a:pPr marL="0" indent="0">
              <a:buNone/>
            </a:pPr>
            <a:r>
              <a:rPr lang="en-US" sz="3600" dirty="0"/>
              <a:t>Acts 15[11] </a:t>
            </a:r>
            <a:r>
              <a:rPr lang="en-US" sz="3600" b="0" i="0" dirty="0">
                <a:solidFill>
                  <a:srgbClr val="01103A"/>
                </a:solidFill>
                <a:effectLst/>
              </a:rPr>
              <a:t>“But we believe that through the grace of the Lord Jesus Christ we shall be saved in the same manner as they.” [12] Then all the multitude kept silent and listened to Barnabas and Paul declaring how many miracles and wonders God had worked through them among the Gentiles. [13] And after they had become silent, James answered, saying, “Men and brethren, listen to me: [14] “Simon has declared how God at the first visited the Gentiles to take out of them a people for His name. [15] “And with this the words of the prophets agree, just as it is written: [16]</a:t>
            </a:r>
            <a:r>
              <a:rPr lang="en-US" sz="3600" b="0" i="1" dirty="0">
                <a:solidFill>
                  <a:srgbClr val="01103A"/>
                </a:solidFill>
                <a:effectLst/>
              </a:rPr>
              <a:t> ‘After</a:t>
            </a:r>
            <a:r>
              <a:rPr lang="en-US" sz="3600" b="0" i="0" dirty="0">
                <a:solidFill>
                  <a:srgbClr val="01103A"/>
                </a:solidFill>
                <a:effectLst/>
              </a:rPr>
              <a:t> </a:t>
            </a:r>
            <a:r>
              <a:rPr lang="en-US" sz="3600" b="0" i="1" dirty="0">
                <a:solidFill>
                  <a:srgbClr val="01103A"/>
                </a:solidFill>
                <a:effectLst/>
              </a:rPr>
              <a:t>this I will return and will rebuild the tabernacle of David, which has fallen down; I will rebuild its ruins, And I will set it up;</a:t>
            </a:r>
            <a:r>
              <a:rPr lang="en-US" sz="3600" b="0" i="0" dirty="0">
                <a:solidFill>
                  <a:srgbClr val="01103A"/>
                </a:solidFill>
                <a:effectLst/>
              </a:rPr>
              <a:t> [17]</a:t>
            </a:r>
            <a:r>
              <a:rPr lang="en-US" sz="3600" b="0" i="1" dirty="0">
                <a:solidFill>
                  <a:srgbClr val="01103A"/>
                </a:solidFill>
                <a:effectLst/>
              </a:rPr>
              <a:t> So that the rest of mankind may seek the LORD, even all the Gentiles who are called by My name, says the</a:t>
            </a:r>
            <a:r>
              <a:rPr lang="en-US" sz="3600" b="0" i="0" dirty="0">
                <a:solidFill>
                  <a:srgbClr val="01103A"/>
                </a:solidFill>
                <a:effectLst/>
              </a:rPr>
              <a:t> </a:t>
            </a:r>
            <a:r>
              <a:rPr lang="en-US" sz="3600" b="0" i="1" dirty="0">
                <a:solidFill>
                  <a:srgbClr val="01103A"/>
                </a:solidFill>
                <a:effectLst/>
              </a:rPr>
              <a:t>LORD who does all these things.’</a:t>
            </a:r>
            <a:r>
              <a:rPr lang="en-US" sz="3600" b="0" i="0" dirty="0">
                <a:solidFill>
                  <a:srgbClr val="01103A"/>
                </a:solidFill>
                <a:effectLst/>
              </a:rPr>
              <a:t> </a:t>
            </a:r>
            <a:endParaRPr lang="en-US" sz="3600" dirty="0"/>
          </a:p>
        </p:txBody>
      </p:sp>
    </p:spTree>
    <p:extLst>
      <p:ext uri="{BB962C8B-B14F-4D97-AF65-F5344CB8AC3E}">
        <p14:creationId xmlns:p14="http://schemas.microsoft.com/office/powerpoint/2010/main" val="1249987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34320D-F916-FE97-5770-D06582BF1B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5528A3-F1E2-BF8D-E96D-E2FDE3F4CC21}"/>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802E297-2EB2-09EF-DDF6-03E4598A45B7}"/>
              </a:ext>
            </a:extLst>
          </p:cNvPr>
          <p:cNvSpPr>
            <a:spLocks noGrp="1"/>
          </p:cNvSpPr>
          <p:nvPr>
            <p:ph idx="1"/>
          </p:nvPr>
        </p:nvSpPr>
        <p:spPr>
          <a:xfrm>
            <a:off x="838200" y="534838"/>
            <a:ext cx="10515600" cy="5642125"/>
          </a:xfrm>
        </p:spPr>
        <p:txBody>
          <a:bodyPr>
            <a:normAutofit/>
          </a:bodyPr>
          <a:lstStyle/>
          <a:p>
            <a:pPr marL="0" marR="0" indent="0">
              <a:lnSpc>
                <a:spcPct val="107000"/>
              </a:lnSpc>
              <a:spcAft>
                <a:spcPts val="800"/>
              </a:spcAft>
              <a:buNone/>
              <a:tabLst>
                <a:tab pos="2289175" algn="l"/>
              </a:tabLst>
            </a:pPr>
            <a:r>
              <a:rPr lang="en-US" sz="4300" dirty="0">
                <a:effectLst/>
                <a:latin typeface="Calibri" panose="020F0502020204030204" pitchFamily="34" charset="0"/>
                <a:ea typeface="Calibri" panose="020F0502020204030204" pitchFamily="34" charset="0"/>
                <a:cs typeface="Times New Roman" panose="02020603050405020304" pitchFamily="18" charset="0"/>
              </a:rPr>
              <a:t>Read Acts 13:16-41. What was </a:t>
            </a:r>
            <a:r>
              <a:rPr lang="en-US" sz="4300" dirty="0">
                <a:latin typeface="Calibri" panose="020F0502020204030204" pitchFamily="34" charset="0"/>
                <a:ea typeface="Calibri" panose="020F0502020204030204" pitchFamily="34" charset="0"/>
                <a:cs typeface="Times New Roman" panose="02020603050405020304" pitchFamily="18" charset="0"/>
              </a:rPr>
              <a:t>likely </a:t>
            </a:r>
            <a:r>
              <a:rPr lang="en-US" sz="4300" dirty="0">
                <a:effectLst/>
                <a:latin typeface="Calibri" panose="020F0502020204030204" pitchFamily="34" charset="0"/>
                <a:ea typeface="Calibri" panose="020F0502020204030204" pitchFamily="34" charset="0"/>
                <a:cs typeface="Times New Roman" panose="02020603050405020304" pitchFamily="18" charset="0"/>
              </a:rPr>
              <a:t>the content of the Gospel preached in Galatia and being abandoned?</a:t>
            </a:r>
          </a:p>
          <a:p>
            <a:pPr marL="0" marR="0" indent="0">
              <a:lnSpc>
                <a:spcPct val="107000"/>
              </a:lnSpc>
              <a:spcAft>
                <a:spcPts val="800"/>
              </a:spcAft>
              <a:buNone/>
              <a:tabLst>
                <a:tab pos="2289175" algn="l"/>
              </a:tabLst>
            </a:pPr>
            <a:r>
              <a:rPr lang="en-US" sz="4300" dirty="0">
                <a:effectLst/>
                <a:latin typeface="Calibri" panose="020F0502020204030204" pitchFamily="34" charset="0"/>
                <a:ea typeface="Calibri" panose="020F0502020204030204" pitchFamily="34" charset="0"/>
                <a:cs typeface="Times New Roman" panose="02020603050405020304" pitchFamily="18" charset="0"/>
              </a:rPr>
              <a:t>What verse might be the most emotionally charged to Paul’s hearers? </a:t>
            </a:r>
          </a:p>
          <a:p>
            <a:endParaRPr lang="en-US" dirty="0"/>
          </a:p>
        </p:txBody>
      </p:sp>
    </p:spTree>
    <p:extLst>
      <p:ext uri="{BB962C8B-B14F-4D97-AF65-F5344CB8AC3E}">
        <p14:creationId xmlns:p14="http://schemas.microsoft.com/office/powerpoint/2010/main" val="210434149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65191-EBDC-8FEE-A6E6-EE67696053F4}"/>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5D0ADA16-5DC6-D48C-6950-A022660AB349}"/>
              </a:ext>
            </a:extLst>
          </p:cNvPr>
          <p:cNvSpPr>
            <a:spLocks noGrp="1"/>
          </p:cNvSpPr>
          <p:nvPr>
            <p:ph idx="1"/>
          </p:nvPr>
        </p:nvSpPr>
        <p:spPr>
          <a:xfrm>
            <a:off x="672860" y="824681"/>
            <a:ext cx="10680940" cy="5352281"/>
          </a:xfrm>
        </p:spPr>
        <p:txBody>
          <a:bodyPr>
            <a:normAutofit/>
          </a:bodyPr>
          <a:lstStyle/>
          <a:p>
            <a:pPr marL="0" indent="0">
              <a:buNone/>
            </a:pPr>
            <a:r>
              <a:rPr lang="en-US" sz="3600" dirty="0"/>
              <a:t>Acts 15[18] </a:t>
            </a:r>
            <a:r>
              <a:rPr lang="en-US" sz="3600" b="0" i="0" dirty="0">
                <a:solidFill>
                  <a:srgbClr val="01103A"/>
                </a:solidFill>
                <a:effectLst/>
              </a:rPr>
              <a:t>“Known to God from eternity are all His works. [19] Therefore I judge that we should not trouble those from among the Gentiles who are turning to God, [20</a:t>
            </a:r>
            <a:r>
              <a:rPr lang="en-US" sz="3600" b="0" dirty="0">
                <a:solidFill>
                  <a:srgbClr val="01103A"/>
                </a:solidFill>
                <a:effectLst/>
              </a:rPr>
              <a:t>] but that we write to them to abstain from things polluted by idols, from sexual immorality, from things strangled, and from blood. [21] For Moses has had throughout </a:t>
            </a:r>
            <a:r>
              <a:rPr lang="en-US" sz="3600" b="0" i="0" dirty="0">
                <a:solidFill>
                  <a:srgbClr val="01103A"/>
                </a:solidFill>
                <a:effectLst/>
              </a:rPr>
              <a:t>many generations those who preach him in every city, being read in the synagogues every Sabbath.”</a:t>
            </a:r>
            <a:endParaRPr lang="en-US" sz="3600" dirty="0"/>
          </a:p>
        </p:txBody>
      </p:sp>
    </p:spTree>
    <p:extLst>
      <p:ext uri="{BB962C8B-B14F-4D97-AF65-F5344CB8AC3E}">
        <p14:creationId xmlns:p14="http://schemas.microsoft.com/office/powerpoint/2010/main" val="99735926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496C7-5C1F-B6F1-6172-133F3A51284D}"/>
              </a:ext>
            </a:extLst>
          </p:cNvPr>
          <p:cNvSpPr>
            <a:spLocks noGrp="1"/>
          </p:cNvSpPr>
          <p:nvPr>
            <p:ph type="title"/>
          </p:nvPr>
        </p:nvSpPr>
        <p:spPr>
          <a:xfrm>
            <a:off x="838200" y="1"/>
            <a:ext cx="10515600" cy="370935"/>
          </a:xfrm>
        </p:spPr>
        <p:txBody>
          <a:bodyPr>
            <a:normAutofit fontScale="90000"/>
          </a:bodyPr>
          <a:lstStyle/>
          <a:p>
            <a:r>
              <a:rPr lang="en-US" b="1" dirty="0"/>
              <a:t>			The Jerusalem Council</a:t>
            </a:r>
            <a:endParaRPr lang="en-US" dirty="0"/>
          </a:p>
        </p:txBody>
      </p:sp>
      <p:sp>
        <p:nvSpPr>
          <p:cNvPr id="3" name="Content Placeholder 2">
            <a:extLst>
              <a:ext uri="{FF2B5EF4-FFF2-40B4-BE49-F238E27FC236}">
                <a16:creationId xmlns:a16="http://schemas.microsoft.com/office/drawing/2014/main" id="{C63992B9-B0ED-2E43-B9A2-08CEB526D91D}"/>
              </a:ext>
            </a:extLst>
          </p:cNvPr>
          <p:cNvSpPr>
            <a:spLocks noGrp="1"/>
          </p:cNvSpPr>
          <p:nvPr>
            <p:ph idx="1"/>
          </p:nvPr>
        </p:nvSpPr>
        <p:spPr>
          <a:xfrm>
            <a:off x="0" y="543465"/>
            <a:ext cx="12192000" cy="6314536"/>
          </a:xfrm>
        </p:spPr>
        <p:txBody>
          <a:bodyPr>
            <a:noAutofit/>
          </a:bodyPr>
          <a:lstStyle/>
          <a:p>
            <a:pPr marL="0" indent="0">
              <a:buNone/>
            </a:pPr>
            <a:r>
              <a:rPr lang="en-US" sz="3600" dirty="0"/>
              <a:t>Gal 2[6] </a:t>
            </a:r>
            <a:r>
              <a:rPr lang="en-US" sz="3600" b="0" i="0" dirty="0">
                <a:solidFill>
                  <a:srgbClr val="01103A"/>
                </a:solidFill>
                <a:effectLst/>
              </a:rPr>
              <a:t>But from those who were of high reputation (what they were makes no difference to me; God shows no partiality)—well, those who were of reputation contributed  nothing to me. [7] But on the contrary, seeing that I had been </a:t>
            </a:r>
            <a:r>
              <a:rPr lang="en-US" sz="3600" b="0" dirty="0">
                <a:solidFill>
                  <a:srgbClr val="01103A"/>
                </a:solidFill>
                <a:effectLst/>
              </a:rPr>
              <a:t>entrusted with the gospel to the uncircumcised, just as Peter had been to the circumcised [8] (for He who effectually worked for Peter in his apostleship to the circumcised effectually  worked for me also to the Gentiles), [9] and recognizing the grace that had been given to me, James and Cephas and John, who were reputed to be pillars, gave to me and Barnabas the right hand of fellowship, so that we might go to the Gentiles and they to the circumcised. [10] They only asked </a:t>
            </a:r>
            <a:r>
              <a:rPr lang="en-US" sz="3600" b="0" i="0" dirty="0">
                <a:solidFill>
                  <a:srgbClr val="01103A"/>
                </a:solidFill>
                <a:effectLst/>
              </a:rPr>
              <a:t>us to remember the poor—the very thing I also was eager to do.</a:t>
            </a:r>
            <a:endParaRPr lang="en-US" sz="3600" dirty="0"/>
          </a:p>
        </p:txBody>
      </p:sp>
    </p:spTree>
    <p:extLst>
      <p:ext uri="{BB962C8B-B14F-4D97-AF65-F5344CB8AC3E}">
        <p14:creationId xmlns:p14="http://schemas.microsoft.com/office/powerpoint/2010/main" val="215016322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08D04-749A-880F-68DB-8AD1764FBB08}"/>
              </a:ext>
            </a:extLst>
          </p:cNvPr>
          <p:cNvSpPr>
            <a:spLocks noGrp="1"/>
          </p:cNvSpPr>
          <p:nvPr>
            <p:ph type="title"/>
          </p:nvPr>
        </p:nvSpPr>
        <p:spPr>
          <a:xfrm>
            <a:off x="838200" y="365125"/>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66A3368-3CD7-7F88-F7EA-EEDAC5871B61}"/>
              </a:ext>
            </a:extLst>
          </p:cNvPr>
          <p:cNvSpPr>
            <a:spLocks noGrp="1"/>
          </p:cNvSpPr>
          <p:nvPr>
            <p:ph idx="1"/>
          </p:nvPr>
        </p:nvSpPr>
        <p:spPr>
          <a:xfrm>
            <a:off x="838200" y="456563"/>
            <a:ext cx="10515600" cy="5720400"/>
          </a:xfrm>
        </p:spPr>
        <p:txBody>
          <a:bodyPr>
            <a:normAutofit/>
          </a:bodyPr>
          <a:lstStyle/>
          <a:p>
            <a:pPr marL="0" indent="0">
              <a:buNone/>
            </a:pPr>
            <a:r>
              <a:rPr lang="en-US" sz="3600" dirty="0"/>
              <a:t>“Among the Jews Paul allowed Law and circumcision to stand for the time being. So did all the apostles. Nevertheless, Paul held fast to the liberty of the gospel. Paul did not insist that they break at once with the Law. </a:t>
            </a:r>
          </a:p>
          <a:p>
            <a:pPr marL="0" indent="0">
              <a:buNone/>
            </a:pPr>
            <a:r>
              <a:rPr lang="en-US" sz="3600" dirty="0"/>
              <a:t>The matter upon which the apostles deliberated in conference was this: Is the observance of the Law requisite unto justification? Paul answered, ‘I have preached faith in Christ to the Gentiles, and not the Law. If the Jews want to keep the Law and be circumcised, very well, as long as the do it from the right motive’.” Luther, p45-46</a:t>
            </a:r>
          </a:p>
        </p:txBody>
      </p:sp>
    </p:spTree>
    <p:extLst>
      <p:ext uri="{BB962C8B-B14F-4D97-AF65-F5344CB8AC3E}">
        <p14:creationId xmlns:p14="http://schemas.microsoft.com/office/powerpoint/2010/main" val="324557462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348A7-5C88-74A7-2900-E969DF413BF8}"/>
              </a:ext>
            </a:extLst>
          </p:cNvPr>
          <p:cNvSpPr>
            <a:spLocks noGrp="1"/>
          </p:cNvSpPr>
          <p:nvPr>
            <p:ph type="title"/>
          </p:nvPr>
        </p:nvSpPr>
        <p:spPr>
          <a:xfrm>
            <a:off x="838200" y="365126"/>
            <a:ext cx="10515600" cy="7482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ED319F3-6D84-B4F0-B2F2-EFD027D1DEFB}"/>
              </a:ext>
            </a:extLst>
          </p:cNvPr>
          <p:cNvSpPr>
            <a:spLocks noGrp="1"/>
          </p:cNvSpPr>
          <p:nvPr>
            <p:ph idx="1"/>
          </p:nvPr>
        </p:nvSpPr>
        <p:spPr>
          <a:xfrm>
            <a:off x="838200" y="517585"/>
            <a:ext cx="10515600" cy="5659378"/>
          </a:xfrm>
        </p:spPr>
        <p:txBody>
          <a:bodyPr>
            <a:normAutofit/>
          </a:bodyPr>
          <a:lstStyle/>
          <a:p>
            <a:pPr marL="0" indent="0">
              <a:buNone/>
            </a:pPr>
            <a:r>
              <a:rPr lang="en-US" sz="3600" dirty="0"/>
              <a:t>“Paul did not condemn circumcision in itself. But he did protest against circumcision being a condition for salvation. He cited the case of the fathers. ‘The fathers were not justified by circumcision. It was to them a sign and seal of righteousness. They looked upon circumcision as a confession of their faith’.</a:t>
            </a:r>
          </a:p>
          <a:p>
            <a:pPr marL="0" indent="0">
              <a:buNone/>
            </a:pPr>
            <a:r>
              <a:rPr lang="en-US" sz="3600" dirty="0"/>
              <a:t>Paul’s victory was complete. Titus was not compelled to be circumcised, although he stood in the midst of the apostles when the question of circumcision was debated.” Luther, p47-48</a:t>
            </a:r>
          </a:p>
        </p:txBody>
      </p:sp>
    </p:spTree>
    <p:extLst>
      <p:ext uri="{BB962C8B-B14F-4D97-AF65-F5344CB8AC3E}">
        <p14:creationId xmlns:p14="http://schemas.microsoft.com/office/powerpoint/2010/main" val="282550920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A8518-C356-292B-1CE6-5C1CEB248B69}"/>
              </a:ext>
            </a:extLst>
          </p:cNvPr>
          <p:cNvSpPr>
            <a:spLocks noGrp="1"/>
          </p:cNvSpPr>
          <p:nvPr>
            <p:ph type="title"/>
          </p:nvPr>
        </p:nvSpPr>
        <p:spPr>
          <a:xfrm flipV="1">
            <a:off x="681487" y="410844"/>
            <a:ext cx="10672313" cy="98114"/>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4CBA3DD-1B9A-D74D-01BC-B9F08F4FE535}"/>
              </a:ext>
            </a:extLst>
          </p:cNvPr>
          <p:cNvSpPr>
            <a:spLocks noGrp="1"/>
          </p:cNvSpPr>
          <p:nvPr>
            <p:ph idx="1"/>
          </p:nvPr>
        </p:nvSpPr>
        <p:spPr>
          <a:xfrm>
            <a:off x="838200" y="410844"/>
            <a:ext cx="10515600" cy="5766119"/>
          </a:xfrm>
        </p:spPr>
        <p:txBody>
          <a:bodyPr>
            <a:noAutofit/>
          </a:bodyPr>
          <a:lstStyle/>
          <a:p>
            <a:pPr marL="0" indent="0">
              <a:buNone/>
            </a:pPr>
            <a:r>
              <a:rPr lang="en-US" sz="3600" dirty="0"/>
              <a:t>“Some will object that the Law is divine and holy. Let it be divine and holy. The Law has no right to tell me that I must be justified by it. The Law has a right to tell me that I should love God and my neighbor, that I should live in chastity, temperance, patience, etc. The Law has no right to tell me how I may be delivered from sin, death, and hell. It is the gospel’s business to tell me that. It tells me, not what I must do, but what Jesus Christ, the Son of God, has done for me.” Luther, p50</a:t>
            </a:r>
          </a:p>
        </p:txBody>
      </p:sp>
    </p:spTree>
    <p:extLst>
      <p:ext uri="{BB962C8B-B14F-4D97-AF65-F5344CB8AC3E}">
        <p14:creationId xmlns:p14="http://schemas.microsoft.com/office/powerpoint/2010/main" val="290131258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91B6E-7E29-681F-AABA-63767EDE039C}"/>
              </a:ext>
            </a:extLst>
          </p:cNvPr>
          <p:cNvSpPr>
            <a:spLocks noGrp="1"/>
          </p:cNvSpPr>
          <p:nvPr>
            <p:ph type="title"/>
          </p:nvPr>
        </p:nvSpPr>
        <p:spPr>
          <a:xfrm>
            <a:off x="838200" y="365125"/>
            <a:ext cx="10515600" cy="45719"/>
          </a:xfrm>
        </p:spPr>
        <p:txBody>
          <a:bodyPr>
            <a:normAutofit fontScale="90000"/>
          </a:bodyPr>
          <a:lstStyle/>
          <a:p>
            <a:r>
              <a:rPr lang="en-US" dirty="0"/>
              <a:t> </a:t>
            </a:r>
          </a:p>
        </p:txBody>
      </p:sp>
      <p:sp>
        <p:nvSpPr>
          <p:cNvPr id="3" name="Content Placeholder 2">
            <a:extLst>
              <a:ext uri="{FF2B5EF4-FFF2-40B4-BE49-F238E27FC236}">
                <a16:creationId xmlns:a16="http://schemas.microsoft.com/office/drawing/2014/main" id="{3A95D2D2-EAF8-7887-0850-5C95EB8D3160}"/>
              </a:ext>
            </a:extLst>
          </p:cNvPr>
          <p:cNvSpPr>
            <a:spLocks noGrp="1"/>
          </p:cNvSpPr>
          <p:nvPr>
            <p:ph idx="1"/>
          </p:nvPr>
        </p:nvSpPr>
        <p:spPr>
          <a:xfrm>
            <a:off x="759124" y="1351750"/>
            <a:ext cx="11050437" cy="4825213"/>
          </a:xfrm>
        </p:spPr>
        <p:txBody>
          <a:bodyPr>
            <a:normAutofit/>
          </a:bodyPr>
          <a:lstStyle/>
          <a:p>
            <a:pPr marL="0" indent="0">
              <a:buNone/>
            </a:pPr>
            <a:r>
              <a:rPr lang="en-US" sz="3600" dirty="0"/>
              <a:t>Paul gave four significant aspects of his visit that established his credentials: </a:t>
            </a:r>
          </a:p>
          <a:p>
            <a:pPr marL="742950" indent="-742950">
              <a:buAutoNum type="arabicParenBoth"/>
            </a:pPr>
            <a:r>
              <a:rPr lang="en-US" sz="3600" dirty="0"/>
              <a:t>the companions on his journey; </a:t>
            </a:r>
          </a:p>
          <a:p>
            <a:pPr marL="742950" indent="-742950">
              <a:buAutoNum type="arabicParenBoth"/>
            </a:pPr>
            <a:r>
              <a:rPr lang="en-US" sz="3600" dirty="0"/>
              <a:t>the content of his message; </a:t>
            </a:r>
          </a:p>
          <a:p>
            <a:pPr marL="742950" indent="-742950">
              <a:buAutoNum type="arabicParenBoth"/>
            </a:pPr>
            <a:r>
              <a:rPr lang="en-US" sz="3600" dirty="0"/>
              <a:t>the confirmation of his ministry; and </a:t>
            </a:r>
          </a:p>
          <a:p>
            <a:pPr marL="742950" indent="-742950">
              <a:buAutoNum type="arabicParenBoth"/>
            </a:pPr>
            <a:r>
              <a:rPr lang="en-US" sz="3600" dirty="0"/>
              <a:t>his commission to come to Jerusalem.</a:t>
            </a:r>
          </a:p>
        </p:txBody>
      </p:sp>
    </p:spTree>
    <p:extLst>
      <p:ext uri="{BB962C8B-B14F-4D97-AF65-F5344CB8AC3E}">
        <p14:creationId xmlns:p14="http://schemas.microsoft.com/office/powerpoint/2010/main" val="318650798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CD045-36BB-9563-B3AB-F1559A991F8A}"/>
              </a:ext>
            </a:extLst>
          </p:cNvPr>
          <p:cNvSpPr>
            <a:spLocks noGrp="1"/>
          </p:cNvSpPr>
          <p:nvPr>
            <p:ph type="title"/>
          </p:nvPr>
        </p:nvSpPr>
        <p:spPr>
          <a:xfrm flipV="1">
            <a:off x="838200" y="319406"/>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FEDE04E-1437-B9A6-91DD-41D8F9ECDFB1}"/>
              </a:ext>
            </a:extLst>
          </p:cNvPr>
          <p:cNvSpPr>
            <a:spLocks noGrp="1"/>
          </p:cNvSpPr>
          <p:nvPr>
            <p:ph idx="1"/>
          </p:nvPr>
        </p:nvSpPr>
        <p:spPr>
          <a:xfrm>
            <a:off x="189781" y="365125"/>
            <a:ext cx="11438627" cy="5811838"/>
          </a:xfrm>
        </p:spPr>
        <p:txBody>
          <a:bodyPr>
            <a:normAutofit/>
          </a:bodyPr>
          <a:lstStyle/>
          <a:p>
            <a:pPr marL="0" indent="0">
              <a:buNone/>
            </a:pPr>
            <a:r>
              <a:rPr lang="en-US" sz="3600" dirty="0"/>
              <a:t>“The false apostles were dissatisfied with the verdict of the conference. They did not want to rest circumcision and the practice of the Law in Christian liberty. They insisted that circumcision was obligatory unto salvation. </a:t>
            </a:r>
          </a:p>
          <a:p>
            <a:pPr marL="0" indent="0">
              <a:buNone/>
            </a:pPr>
            <a:r>
              <a:rPr lang="en-US" sz="3600" dirty="0"/>
              <a:t>As the opponents of Paul, so our own adversaries [Luther’s, the enemies of the Reformation] contend that the traditions of the Fathers dare not be neglected without loss of salvation. Our opponents will not agree with us on anything. They defend their blasphemies. They go as far to enforce them with the sword.” Luther, p26</a:t>
            </a:r>
          </a:p>
        </p:txBody>
      </p:sp>
    </p:spTree>
    <p:extLst>
      <p:ext uri="{BB962C8B-B14F-4D97-AF65-F5344CB8AC3E}">
        <p14:creationId xmlns:p14="http://schemas.microsoft.com/office/powerpoint/2010/main" val="302900605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9D428B-46B7-7297-CB24-FD45059073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92D51C-802F-AA9C-B73F-6BFCA2B08623}"/>
              </a:ext>
            </a:extLst>
          </p:cNvPr>
          <p:cNvSpPr>
            <a:spLocks noGrp="1"/>
          </p:cNvSpPr>
          <p:nvPr>
            <p:ph type="title"/>
          </p:nvPr>
        </p:nvSpPr>
        <p:spPr/>
        <p:txBody>
          <a:bodyPr>
            <a:normAutofit/>
          </a:bodyPr>
          <a:lstStyle/>
          <a:p>
            <a:r>
              <a:rPr lang="en-US" sz="4000" b="1" dirty="0"/>
              <a:t>				Galatians 2</a:t>
            </a:r>
          </a:p>
        </p:txBody>
      </p:sp>
      <p:sp>
        <p:nvSpPr>
          <p:cNvPr id="3" name="Content Placeholder 2">
            <a:extLst>
              <a:ext uri="{FF2B5EF4-FFF2-40B4-BE49-F238E27FC236}">
                <a16:creationId xmlns:a16="http://schemas.microsoft.com/office/drawing/2014/main" id="{AC7FE653-629C-0492-ADC4-233FEE5D9A77}"/>
              </a:ext>
            </a:extLst>
          </p:cNvPr>
          <p:cNvSpPr>
            <a:spLocks noGrp="1"/>
          </p:cNvSpPr>
          <p:nvPr>
            <p:ph idx="1"/>
          </p:nvPr>
        </p:nvSpPr>
        <p:spPr>
          <a:xfrm>
            <a:off x="414068" y="1825625"/>
            <a:ext cx="11240219" cy="4351338"/>
          </a:xfrm>
        </p:spPr>
        <p:txBody>
          <a:bodyPr>
            <a:normAutofit/>
          </a:bodyPr>
          <a:lstStyle/>
          <a:p>
            <a:pPr marL="0" indent="0">
              <a:buNone/>
            </a:pPr>
            <a:r>
              <a:rPr lang="en-US" sz="3600" dirty="0"/>
              <a:t>Gal 2[1-5] The Lord’s Calling of Paul to Jerusalem</a:t>
            </a:r>
          </a:p>
          <a:p>
            <a:pPr marL="0" indent="0">
              <a:buNone/>
            </a:pPr>
            <a:r>
              <a:rPr lang="en-US" sz="3600" dirty="0"/>
              <a:t>Gal 2[6-10] The First Church Council Harmonizes Evangelism of Jew and Gentile</a:t>
            </a:r>
          </a:p>
          <a:p>
            <a:pPr marL="0" indent="0">
              <a:buNone/>
            </a:pPr>
            <a:r>
              <a:rPr lang="en-US" sz="3600" b="1" dirty="0"/>
              <a:t>Gal 2[11-14] Confrontation With and Removal of Evangelical Hypocrisy</a:t>
            </a:r>
          </a:p>
          <a:p>
            <a:pPr marL="0" indent="0">
              <a:buNone/>
            </a:pPr>
            <a:r>
              <a:rPr lang="en-US" sz="3600" dirty="0"/>
              <a:t>Gal 2[15-21] Justification by Grace Through Faith Defined</a:t>
            </a:r>
          </a:p>
        </p:txBody>
      </p:sp>
    </p:spTree>
    <p:extLst>
      <p:ext uri="{BB962C8B-B14F-4D97-AF65-F5344CB8AC3E}">
        <p14:creationId xmlns:p14="http://schemas.microsoft.com/office/powerpoint/2010/main" val="20271174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52D69-F6DE-4DEE-2AC9-CB07A70A2E10}"/>
              </a:ext>
            </a:extLst>
          </p:cNvPr>
          <p:cNvSpPr>
            <a:spLocks noGrp="1"/>
          </p:cNvSpPr>
          <p:nvPr>
            <p:ph type="title"/>
          </p:nvPr>
        </p:nvSpPr>
        <p:spPr>
          <a:xfrm>
            <a:off x="838200" y="1"/>
            <a:ext cx="10515600" cy="586595"/>
          </a:xfrm>
        </p:spPr>
        <p:txBody>
          <a:bodyPr>
            <a:normAutofit fontScale="90000"/>
          </a:bodyPr>
          <a:lstStyle/>
          <a:p>
            <a:r>
              <a:rPr lang="en-US" b="1" dirty="0"/>
              <a:t>			Peter Opposed by Paul</a:t>
            </a:r>
          </a:p>
        </p:txBody>
      </p:sp>
      <p:sp>
        <p:nvSpPr>
          <p:cNvPr id="3" name="Content Placeholder 2">
            <a:extLst>
              <a:ext uri="{FF2B5EF4-FFF2-40B4-BE49-F238E27FC236}">
                <a16:creationId xmlns:a16="http://schemas.microsoft.com/office/drawing/2014/main" id="{1FC3994A-6475-BA1B-67A7-EA36E7D8A540}"/>
              </a:ext>
            </a:extLst>
          </p:cNvPr>
          <p:cNvSpPr>
            <a:spLocks noGrp="1"/>
          </p:cNvSpPr>
          <p:nvPr>
            <p:ph idx="1"/>
          </p:nvPr>
        </p:nvSpPr>
        <p:spPr>
          <a:xfrm>
            <a:off x="60385" y="586596"/>
            <a:ext cx="12007970" cy="5590367"/>
          </a:xfrm>
        </p:spPr>
        <p:txBody>
          <a:bodyPr>
            <a:noAutofit/>
          </a:bodyPr>
          <a:lstStyle/>
          <a:p>
            <a:pPr marL="0" indent="0">
              <a:buNone/>
            </a:pPr>
            <a:r>
              <a:rPr lang="en-US" sz="3600" dirty="0"/>
              <a:t>Gal 2 [11] </a:t>
            </a:r>
            <a:r>
              <a:rPr lang="en-US" sz="3600" b="0" i="0" dirty="0">
                <a:solidFill>
                  <a:srgbClr val="01103A"/>
                </a:solidFill>
                <a:effectLst/>
              </a:rPr>
              <a:t>But when Cephas came to Antioch, I opposed him to his face, because he stood condemned. [12] For prior to the coming of certain men from James, he used to eat with the Gentiles; but when they came, </a:t>
            </a:r>
            <a:r>
              <a:rPr lang="en-US" sz="3600" b="0" dirty="0">
                <a:solidFill>
                  <a:srgbClr val="01103A"/>
                </a:solidFill>
                <a:effectLst/>
              </a:rPr>
              <a:t>he began to withdraw and hold himself aloof, fearing the party of the circumcision. [13] The rest of the Jews joined him in hypocrisy, with the result that even Barnabas was carried away by their hypocrisy. [14] But when I saw that they were not straightforward about the truth of the gospel, I said to Cephas in the presence of all, “If you, being a Jew, live like the Gentiles and not like the Jews, how is it that you compel </a:t>
            </a:r>
            <a:r>
              <a:rPr lang="en-US" sz="3600" b="0" i="0" dirty="0">
                <a:solidFill>
                  <a:srgbClr val="01103A"/>
                </a:solidFill>
                <a:effectLst/>
              </a:rPr>
              <a:t>the Gentiles to live like Jews?”</a:t>
            </a:r>
            <a:endParaRPr lang="en-US" sz="3600" dirty="0"/>
          </a:p>
        </p:txBody>
      </p:sp>
    </p:spTree>
    <p:extLst>
      <p:ext uri="{BB962C8B-B14F-4D97-AF65-F5344CB8AC3E}">
        <p14:creationId xmlns:p14="http://schemas.microsoft.com/office/powerpoint/2010/main" val="413560523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66E22-3E6D-BC99-3275-D5EFE2E791CA}"/>
              </a:ext>
            </a:extLst>
          </p:cNvPr>
          <p:cNvSpPr>
            <a:spLocks noGrp="1"/>
          </p:cNvSpPr>
          <p:nvPr>
            <p:ph type="title"/>
          </p:nvPr>
        </p:nvSpPr>
        <p:spPr>
          <a:xfrm>
            <a:off x="838200" y="365125"/>
            <a:ext cx="10515600" cy="126581"/>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AB1F8FC8-F8D9-A538-5EE7-3C910AF31AC3}"/>
              </a:ext>
            </a:extLst>
          </p:cNvPr>
          <p:cNvSpPr>
            <a:spLocks noGrp="1"/>
          </p:cNvSpPr>
          <p:nvPr>
            <p:ph idx="1"/>
          </p:nvPr>
        </p:nvSpPr>
        <p:spPr>
          <a:xfrm>
            <a:off x="250166" y="724619"/>
            <a:ext cx="11740550" cy="5452344"/>
          </a:xfrm>
        </p:spPr>
        <p:txBody>
          <a:bodyPr>
            <a:normAutofit/>
          </a:bodyPr>
          <a:lstStyle/>
          <a:p>
            <a:pPr marL="0" indent="0">
              <a:buNone/>
            </a:pPr>
            <a:r>
              <a:rPr lang="en-US" sz="3600" dirty="0"/>
              <a:t>Paul does not indicate a theological difference with Peter here. This is a disagreement over behavior, not over the content of the gospel message; that is why Paul charges Peter with hypocrisy, of living differently from what he believes, not with believing error. Peter has been eating with Gentiles when no one was present to criticize this behavior. The point is that Peter knows that it is not wrong to eat with Gentiles yet withdraws from them anyway to avoid criticism. It is acting differently from what he knows to be true that earns the label hypocrisy.</a:t>
            </a:r>
          </a:p>
        </p:txBody>
      </p:sp>
    </p:spTree>
    <p:extLst>
      <p:ext uri="{BB962C8B-B14F-4D97-AF65-F5344CB8AC3E}">
        <p14:creationId xmlns:p14="http://schemas.microsoft.com/office/powerpoint/2010/main" val="29679596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86911</TotalTime>
  <Words>26734</Words>
  <Application>Microsoft Office PowerPoint</Application>
  <PresentationFormat>Widescreen</PresentationFormat>
  <Paragraphs>757</Paragraphs>
  <Slides>284</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284</vt:i4>
      </vt:variant>
    </vt:vector>
  </HeadingPairs>
  <TitlesOfParts>
    <vt:vector size="291" baseType="lpstr">
      <vt:lpstr>-apple-system</vt:lpstr>
      <vt:lpstr>Arial</vt:lpstr>
      <vt:lpstr>Arial</vt:lpstr>
      <vt:lpstr>Calibri</vt:lpstr>
      <vt:lpstr>Calibri Light</vt:lpstr>
      <vt:lpstr>Roboto</vt:lpstr>
      <vt:lpstr>Office Theme</vt:lpstr>
      <vt:lpstr>PowerPoint Presentation</vt:lpstr>
      <vt:lpstr>PowerPoint Presentation</vt:lpstr>
      <vt:lpstr>PowerPoint Presentation</vt:lpstr>
      <vt:lpstr>PowerPoint Presentation</vt:lpstr>
      <vt:lpstr>Galatians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Galatians 1</vt:lpstr>
      <vt:lpstr>PowerPoint Presentation</vt:lpstr>
      <vt:lpstr>PowerPoint Presentation</vt:lpstr>
      <vt:lpstr>PowerPoint Presentation</vt:lpstr>
      <vt:lpstr>PowerPoint Presentation</vt:lpstr>
      <vt:lpstr>    Galatians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Galatians 1</vt:lpstr>
      <vt:lpstr>   Paul’s Initial Testimony</vt:lpstr>
      <vt:lpstr>PowerPoint Presentation</vt:lpstr>
      <vt:lpstr>PowerPoint Presentation</vt:lpstr>
      <vt:lpstr>PowerPoint Presentation</vt:lpstr>
      <vt:lpstr>    Galatians 1</vt:lpstr>
      <vt:lpstr>PowerPoint Presentation</vt:lpstr>
      <vt:lpstr>PowerPoint Presentation</vt:lpstr>
      <vt:lpstr>PowerPoint Presentation</vt:lpstr>
      <vt:lpstr>   Initial Chronology of Paul</vt:lpstr>
      <vt:lpstr>PowerPoint Presentation</vt:lpstr>
      <vt:lpstr>    Galatians 1</vt:lpstr>
      <vt:lpstr>PowerPoint Presentation</vt:lpstr>
      <vt:lpstr>    Galatians 2</vt:lpstr>
      <vt:lpstr>   </vt:lpstr>
      <vt:lpstr>PowerPoint Presentation</vt:lpstr>
      <vt:lpstr>PowerPoint Presentation</vt:lpstr>
      <vt:lpstr>    Galatians 2</vt:lpstr>
      <vt:lpstr>PowerPoint Presentation</vt:lpstr>
      <vt:lpstr>PowerPoint Presentation</vt:lpstr>
      <vt:lpstr>PowerPoint Presentation</vt:lpstr>
      <vt:lpstr>PowerPoint Presentation</vt:lpstr>
      <vt:lpstr>   The Jerusalem Council</vt:lpstr>
      <vt:lpstr>PowerPoint Presentation</vt:lpstr>
      <vt:lpstr>PowerPoint Presentation</vt:lpstr>
      <vt:lpstr>PowerPoint Presentation</vt:lpstr>
      <vt:lpstr> </vt:lpstr>
      <vt:lpstr>PowerPoint Presentation</vt:lpstr>
      <vt:lpstr>    Galatians 2</vt:lpstr>
      <vt:lpstr>   Peter Opposed by Paul</vt:lpstr>
      <vt:lpstr>PowerPoint Presentation</vt:lpstr>
      <vt:lpstr>PowerPoint Presentation</vt:lpstr>
      <vt:lpstr>    Galatians 2</vt:lpstr>
      <vt:lpstr>PowerPoint Presentation</vt:lpstr>
      <vt:lpstr>PowerPoint Presentation</vt:lpstr>
      <vt:lpstr>PowerPoint Presentation</vt:lpstr>
      <vt:lpstr>    Summary</vt:lpstr>
      <vt:lpstr>PowerPoint Presentation</vt:lpstr>
      <vt:lpstr>PowerPoint Presentation</vt:lpstr>
      <vt:lpstr>PowerPoint Presentation</vt:lpstr>
      <vt:lpstr>   </vt:lpstr>
      <vt:lpstr>   Faith Brings Righteousness</vt:lpstr>
      <vt:lpstr>PowerPoint Presentation</vt:lpstr>
      <vt:lpstr>PowerPoint Presentation</vt:lpstr>
      <vt:lpstr>PowerPoint Presentation</vt:lpstr>
      <vt:lpstr>PowerPoint Presentation</vt:lpstr>
      <vt:lpstr>   Lordship Salvation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Galatians 3: Refuting Heresies</vt:lpstr>
      <vt:lpstr>PowerPoint Presentation</vt:lpstr>
      <vt:lpstr>PowerPoint Presentation</vt:lpstr>
      <vt:lpstr>PowerPoint Presentation</vt:lpstr>
      <vt:lpstr>PowerPoint Presentation</vt:lpstr>
      <vt:lpstr>PowerPoint Presentation</vt:lpstr>
      <vt:lpstr>, </vt:lpstr>
      <vt:lpstr>PowerPoint Presentation</vt:lpstr>
      <vt:lpstr>   Galatians 3: Refuting Heresies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Galatians 3: Refuting Heresies</vt:lpstr>
      <vt:lpstr>PowerPoint Presentation</vt:lpstr>
      <vt:lpstr>PowerPoint Presentation</vt:lpstr>
      <vt:lpstr>PowerPoint Presentation</vt:lpstr>
      <vt:lpstr> </vt:lpstr>
      <vt:lpstr>PowerPoint Presentation</vt:lpstr>
      <vt:lpstr>PowerPoint Presentation</vt:lpstr>
      <vt:lpstr>   Galatians 3: Refuting Heresies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Galatians 3: Refuting Heresies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Galatians 4</vt:lpstr>
      <vt:lpstr>PowerPoint Presentation</vt:lpstr>
      <vt:lpstr>PowerPoint Presentation</vt:lpstr>
      <vt:lpstr>   Elementary Principles</vt:lpstr>
      <vt:lpstr>    Sonship in Christ</vt:lpstr>
      <vt:lpstr>PowerPoint Presentation</vt:lpstr>
      <vt:lpstr>PowerPoint Presentation</vt:lpstr>
      <vt:lpstr>    RVL Study        The Descendant     Episode 21 </vt:lpstr>
      <vt:lpstr>PowerPoint Presentation</vt:lpstr>
      <vt:lpstr>PowerPoint Presentation</vt:lpstr>
      <vt:lpstr>PowerPoint Presentation</vt:lpstr>
      <vt:lpstr>PowerPoint Presentation</vt:lpstr>
      <vt:lpstr>PowerPoint Presentation</vt:lpstr>
      <vt:lpstr>    Galatians 4</vt:lpstr>
      <vt:lpstr>PowerPoint Presentation</vt:lpstr>
      <vt:lpstr>PowerPoint Presentation</vt:lpstr>
      <vt:lpstr>PowerPoint Presentation</vt:lpstr>
      <vt:lpstr>    Galatians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Galatians 4</vt:lpstr>
      <vt:lpstr>    Bond and Free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Walk in the Spirit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Works of the Flesh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Bear One Another’s Burdens</vt:lpstr>
      <vt:lpstr>PowerPoint Presentation</vt:lpstr>
      <vt:lpstr>PowerPoint Presentation</vt:lpstr>
      <vt:lpstr>   Four Kinds of “Bearing”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Galatians Summary</vt:lpstr>
      <vt:lpstr>PowerPoint Presentation</vt:lpstr>
      <vt:lpstr>PowerPoint Presentation</vt:lpstr>
      <vt:lpstr>PowerPoint Presentation</vt:lpstr>
      <vt:lpstr>  The Grace of Common Language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james yoder</dc:creator>
  <cp:lastModifiedBy>Dale Wiggins</cp:lastModifiedBy>
  <cp:revision>2</cp:revision>
  <cp:lastPrinted>2025-02-09T12:37:39Z</cp:lastPrinted>
  <dcterms:created xsi:type="dcterms:W3CDTF">2024-11-28T12:19:50Z</dcterms:created>
  <dcterms:modified xsi:type="dcterms:W3CDTF">2025-02-24T14:59:02Z</dcterms:modified>
</cp:coreProperties>
</file>